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86" r:id="rId4"/>
    <p:sldId id="288" r:id="rId5"/>
    <p:sldId id="287" r:id="rId6"/>
    <p:sldId id="289" r:id="rId7"/>
    <p:sldId id="291" r:id="rId8"/>
    <p:sldId id="292" r:id="rId9"/>
    <p:sldId id="293" r:id="rId10"/>
    <p:sldId id="294" r:id="rId11"/>
    <p:sldId id="299" r:id="rId12"/>
    <p:sldId id="290" r:id="rId13"/>
    <p:sldId id="295" r:id="rId14"/>
    <p:sldId id="297" r:id="rId15"/>
    <p:sldId id="296" r:id="rId16"/>
    <p:sldId id="298" r:id="rId17"/>
    <p:sldId id="300" r:id="rId18"/>
    <p:sldId id="274" r:id="rId19"/>
    <p:sldId id="259" r:id="rId20"/>
  </p:sldIdLst>
  <p:sldSz cx="9144000" cy="5143500" type="screen16x9"/>
  <p:notesSz cx="6858000" cy="9144000"/>
  <p:embeddedFontLst>
    <p:embeddedFont>
      <p:font typeface="Cairo" panose="020B0604020202020204" charset="-78"/>
      <p:regular r:id="rId23"/>
      <p:bold r:id="rId24"/>
    </p:embeddedFont>
    <p:embeddedFont>
      <p:font typeface="Oxygen" panose="02000503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962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1A2"/>
    <a:srgbClr val="083940"/>
    <a:srgbClr val="00E7A2"/>
    <a:srgbClr val="06262A"/>
    <a:srgbClr val="115259"/>
    <a:srgbClr val="4A9A8B"/>
    <a:srgbClr val="36BFB1"/>
    <a:srgbClr val="022E40"/>
    <a:srgbClr val="0066FF"/>
    <a:srgbClr val="0B2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6" autoAdjust="0"/>
    <p:restoredTop sz="88107" autoAdjust="0"/>
  </p:normalViewPr>
  <p:slideViewPr>
    <p:cSldViewPr snapToGrid="0">
      <p:cViewPr>
        <p:scale>
          <a:sx n="200" d="100"/>
          <a:sy n="200" d="100"/>
        </p:scale>
        <p:origin x="144" y="300"/>
      </p:cViewPr>
      <p:guideLst>
        <p:guide orient="horz" pos="1620"/>
        <p:guide pos="363"/>
        <p:guide orient="horz" pos="96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D6D0DDB-381F-E855-06C1-4F9DC615B4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ENTWURF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B22584-4881-B83E-0479-89392A00C4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61386-D661-4D1E-AF43-F43B78F4A3A2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9973B1-C940-267C-B42B-89CCAA6D46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4F3432-854A-EB08-BCA4-892EF80B29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A9925-8AE1-4E9F-9B4B-28E142C52A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12556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60992162-A621-43F2-6E06-8C1055F9B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67AC7D32-EF36-58EC-F8E6-3F96C44776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36600619-2F79-8A3B-1580-0BF7EACAA1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410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C5FAE8F1-165F-78BF-B2BD-C0543E9C0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670BEACF-673A-DF76-A552-66EA3A7A37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F03F689D-4B5A-3505-2ED9-A017BADA07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638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50B97B3A-94CC-280F-3F0A-3AFE6E4C3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11E609C2-AC24-5CEE-6073-6CA0FCE4BD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8CCCCA4E-2ED3-223C-8AFD-40059AC479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520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B8DAC966-2B50-CA92-32D5-C0ED30BE9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DDBB598D-94B8-A7E7-3C6F-E5D81132A9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6889938B-F5F5-DCB7-E1FC-7DAC682F03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170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F4BE1E6A-2BC2-22FC-E494-2A17A748F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1D2E2ED5-A7AE-924D-1770-00DD9759F1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CE297B64-9E1E-BF2A-764A-8CF66BF0A4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745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8DB1C995-2D31-9BEE-C033-F9A575173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7A2EEDDF-3C52-8230-2EA0-BD88144A04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38BF2978-E500-180F-C1BF-FCB77AB7A7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4560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F601B959-AB23-3DAF-2EE7-26244F0B1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CEFFF842-1AC7-F95B-97E6-62CC5DBB8F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D9EEA0F1-86A2-6CF7-7B76-B9F10D693F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7356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9FB615F0-5655-02DE-37AE-0823DE3C5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23CCFBD4-7A9A-3576-AAFD-4AF43BE713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012D184D-2AA2-6537-4ECF-A11DF75941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2494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517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ad667a14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ad667a14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82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B9E40358-28DD-75E1-B936-A1CB5CF9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9A0E7706-3EEE-52B0-60CF-A211969A60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B254EEFF-F84C-EA71-06BD-75811C36C8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24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58BD6CC8-79B5-C31A-F358-C3D369993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60092F4B-ACAE-8D05-DC12-7014F460FE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6F1B9D50-E5B3-0C39-CD87-2C496053A1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90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A7BA1324-F95C-AA0E-FA68-7A29120CE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5591371E-B1B8-A8E4-027B-F4D0DD594A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AA489431-321C-0AF2-B8AD-035E91D0C7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078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BC7C2F62-C8AE-8947-3E6A-E0A4E7DC7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6463E514-E480-668E-6398-DB10B44E96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28BD0B8D-4F7C-9F0A-31B2-1CE97110E7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703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B25FC625-5D94-3C4E-803D-70C3E25CF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1C876F27-4FC2-6087-7893-67538ACB2F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57EBF132-03D7-A287-A109-B29EB58047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929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7A29E7CE-8F6A-CD72-7BDE-0CB2EDF2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7212B98A-00D0-8412-82C4-3791773E17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54369637-0767-0215-2322-2AE15C3F6B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6624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24B1B19F-4509-56E9-0A72-E33CFD0A4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ad667a143_0_6:notes">
            <a:extLst>
              <a:ext uri="{FF2B5EF4-FFF2-40B4-BE49-F238E27FC236}">
                <a16:creationId xmlns:a16="http://schemas.microsoft.com/office/drawing/2014/main" id="{25428A39-2B31-B6F4-1721-02A5290077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ad667a143_0_6:notes">
            <a:extLst>
              <a:ext uri="{FF2B5EF4-FFF2-40B4-BE49-F238E27FC236}">
                <a16:creationId xmlns:a16="http://schemas.microsoft.com/office/drawing/2014/main" id="{B2EA70F4-C211-269C-AFC5-999BD12F1E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Sarkastisch, Aussage =&gt; Keine Lösung bietet 100% Security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53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0577" y="2285437"/>
            <a:ext cx="7465798" cy="9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 err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MindSec</a:t>
            </a:r>
            <a:r>
              <a:rPr lang="de-DE" sz="28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 - IT-Sicherheit beginnt im Kopf </a:t>
            </a:r>
            <a:endParaRPr lang="en-US" sz="28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71375" y="3077796"/>
            <a:ext cx="610405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16127" y="3202837"/>
            <a:ext cx="7465798" cy="45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Oxygen"/>
              </a:rPr>
              <a:t> Neue Bedrohungen </a:t>
            </a:r>
            <a:r>
              <a:rPr lang="de-DE" sz="1600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Wingdings" panose="05000000000000000000" pitchFamily="2" charset="2"/>
              </a:rPr>
              <a:t> </a:t>
            </a:r>
            <a:r>
              <a:rPr lang="de-DE" sz="1600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Oxygen"/>
              </a:rPr>
              <a:t>neues Denken</a:t>
            </a:r>
            <a:endParaRPr lang="de-DE" sz="1200" dirty="0">
              <a:solidFill>
                <a:srgbClr val="E0E9F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560850" y="1449597"/>
            <a:ext cx="2012275" cy="15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2578FB19-F614-6F08-3F0B-4524DB234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25EC96EF-8F7B-C60E-8794-FFC2844A7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F857FF9F-8D5D-3809-EFD7-F1FD76EDF43C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442BC4C9-CBFA-13E2-B82A-CF7AEB280371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A15C85D2-E7BF-2E49-148E-AC4FD9CD0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67E95FD-46B3-8B08-CC99-9187E1DA2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29818"/>
              </p:ext>
            </p:extLst>
          </p:nvPr>
        </p:nvGraphicFramePr>
        <p:xfrm>
          <a:off x="781051" y="1119345"/>
          <a:ext cx="7569200" cy="3084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IT-Sicherheit ist ein IT-Thema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Nein, IT-Sicherheit ist eine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Führungsaufgabe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Wir haben Tools und wir machen </a:t>
                      </a:r>
                      <a:r>
                        <a:rPr lang="de-DE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– also sind wir sicher.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Das sind nur </a:t>
                      </a:r>
                      <a:r>
                        <a:rPr lang="de-DE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Werkzeuge</a:t>
                      </a:r>
                      <a:r>
                        <a:rPr lang="de-DE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. Ohne Strategie, ohne Prozesse und gelebte Kultur - wirkungslos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Das macht unsere interne/externe IT-Abteilung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Blindflug</a:t>
                      </a:r>
                      <a:r>
                        <a:rPr lang="de-DE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 auf Management-Ebene. Wer nichts versteht, kann auch keine fundierten Entscheidungen treffen.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9152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Wir hatten noch keinen Vorfall – also läuft alles gut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Ein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Trugschluss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. Die Abwesenheit eines Vorfalls ist kein Beweis für Sicherheit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00009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Das Risiko ist bei uns gering.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Jedes Unternehmen 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ist ein potenzielles Ziel – auch KMUs, Dienstleister oder Zulieferer.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1430486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8B6B28F7-DE8C-CAAA-9B37-7F6B9DD994E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89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DC265D9C-25BB-2C7E-DD99-959409F38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C7C6112E-3C5A-C0BA-2E3C-F5FADF54E17D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2AF6A19B-943D-6719-87F0-AC54CB1AD896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D02367A3-DAC5-B68E-52DD-511827871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1757335-D7DE-1898-8F5A-484F824F1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84407"/>
              </p:ext>
            </p:extLst>
          </p:nvPr>
        </p:nvGraphicFramePr>
        <p:xfrm>
          <a:off x="781051" y="1119345"/>
          <a:ext cx="7569200" cy="3084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IT-Sicherheit ist ein IT-Thema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Nein, IT-Sicherheit ist eine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</a:rPr>
                        <a:t>Führungsaufgabe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Wir haben Tools und wir machen </a:t>
                      </a:r>
                      <a:r>
                        <a:rPr lang="de-DE" sz="1400" b="0" dirty="0" err="1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 – also sind wir sicher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Das sind nur </a:t>
                      </a:r>
                      <a:r>
                        <a:rPr lang="de-DE" sz="1400" b="1">
                          <a:solidFill>
                            <a:srgbClr val="21C1A2"/>
                          </a:solidFill>
                          <a:latin typeface="Oxygen" panose="02000503000000000000" pitchFamily="2" charset="0"/>
                        </a:rPr>
                        <a:t>Werkzeuge</a:t>
                      </a:r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. Ohne Strategie, ohne Prozesse und gelebte Kultur - wirkungslos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Das macht unsere interne/externe IT-Abteilung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Blindflug</a:t>
                      </a:r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 auf Management-Ebene. Wer nichts versteht, kann auch keine fundierten Entscheidungen treffen.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9152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Wir hatten noch keinen Vorfall – also läuft alles gut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Ein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Trugschluss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. Die Abwesenheit eines Vorfalls ist kein Beweis für Sicherheit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00009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Das Risiko ist bei uns gering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Jedes Unternehmen 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ist ein potenzielles Ziel – auch KMUs, Dienstleister oder Zulieferer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1430486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355B429F-C7E0-7AA9-E317-443BC3893D3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8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4BFF6328-9D12-209D-52B0-0704602BA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37C437A0-9BEA-2E32-0E3F-8985A5FA9A50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BCD1A79F-FDC8-4B91-7659-E33DB6847648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D0A0111E-F28B-E6BA-B10A-E7027EC19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44D5D11-7F84-DE03-E2FA-D548F0332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45726"/>
              </p:ext>
            </p:extLst>
          </p:nvPr>
        </p:nvGraphicFramePr>
        <p:xfrm>
          <a:off x="781051" y="1119345"/>
          <a:ext cx="7569200" cy="974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Wir haben ein externes Audit gemacht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 und Audits sind nur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</a:rPr>
                        <a:t>Snapshots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, keine dauerhafte Sicherheit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D18E0707-E08D-8395-B109-1C9FCBCAE2F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70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068402C3-611A-0172-0ABE-D86EBFE65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C6C437B8-B4AC-341D-D637-83FD298209E8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8209DAD9-C6C3-A109-BAB3-ADCDA73D21C2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222BF716-2B77-908E-55EC-892CEE3B1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F27EA80-52ED-5D53-25A2-EFE823007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8004"/>
              </p:ext>
            </p:extLst>
          </p:nvPr>
        </p:nvGraphicFramePr>
        <p:xfrm>
          <a:off x="781051" y="1119345"/>
          <a:ext cx="7569200" cy="1492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Wir haben ein externes Audit gemacht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und Audits sind nur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Snapshots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, keine dauerhafte Sicherheit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Cybersecurity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 ist teuer und bringt kein Geld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Falsch. Gute Sicherheit verhindert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</a:rPr>
                        <a:t>Existenzbedrohung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, schützt die Reputation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2C2DDFF7-ACBB-5631-BA6C-B2AC2614DEA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89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1A207DCB-FE21-9EEF-F880-6AEB5280D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FA641BE0-A7E0-D3C5-2EF5-1C3F55C9C872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EEDEC1E0-EE9B-5DFF-A715-AA317770D208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7756A889-59AD-FE3D-2AD9-E5D7FEC2E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4E2303D-324B-47BA-C7BD-A7AE87017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13507"/>
              </p:ext>
            </p:extLst>
          </p:nvPr>
        </p:nvGraphicFramePr>
        <p:xfrm>
          <a:off x="781051" y="1119345"/>
          <a:ext cx="7569200" cy="2010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Wir haben ein externes Audit gemacht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und Audits sind nur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Snapshots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, keine dauerhafte Sicherheit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Cybersecurity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ist teuer und bringt kein Geld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Falsch. Gute Sicherheit verhindert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Existenzbedrohung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, schützt die Reputation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Unsere Leute sind vorsichtig genug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Große Illusion</a:t>
                      </a:r>
                      <a:r>
                        <a:rPr lang="de-DE" sz="1400" b="1" dirty="0">
                          <a:solidFill>
                            <a:srgbClr val="4A9A8B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. </a:t>
                      </a:r>
                      <a:r>
                        <a:rPr lang="de-DE" sz="1400" b="0" i="0" u="none" strike="noStrike" cap="none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ea typeface="+mn-ea"/>
                          <a:cs typeface="+mn-cs"/>
                          <a:sym typeface="Arial"/>
                        </a:rPr>
                        <a:t>Der Mensch bleibt das größte Einfallstor.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915200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FE060D63-4287-0BEF-2041-1D67DB65A11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609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50ED7A6D-07D3-1351-024A-409225CAE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46A98F0A-7EFF-B283-4F31-2ADCE93BEA02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4567D036-3FF7-0550-B777-2D1882750951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2E4A5A8D-5C47-6703-4127-8303930E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48A1319-6531-0BC4-D207-A6FFA4183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19160"/>
              </p:ext>
            </p:extLst>
          </p:nvPr>
        </p:nvGraphicFramePr>
        <p:xfrm>
          <a:off x="781051" y="1119345"/>
          <a:ext cx="7569200" cy="2528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Wir haben ein externes Audit gemacht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und Audits sind nur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Snapshots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, keine dauerhafte Sicherheit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Cybersecurity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ist teuer und bringt kein Geld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Falsch. Gute Sicherheit verhindert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Existenzbedrohung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, schützt die Reputation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Unsere Leute sind vorsichtig genug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Große Illusion. </a:t>
                      </a:r>
                      <a:r>
                        <a:rPr lang="de-DE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ea typeface="+mn-ea"/>
                          <a:cs typeface="+mn-cs"/>
                          <a:sym typeface="Arial"/>
                        </a:rPr>
                        <a:t>Der Mensch bleibt das größte Einfallstor.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9152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KI, Deepfakes, neue Angriffe? Das betrifft uns nicht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Neue Angriffstechniken und Bedrohungen sind bereits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000093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A38A7434-3B2A-BF6F-E8A5-3E7FF9D6DC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189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97E53238-E88D-E1E8-C145-CBA11DB0E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>
            <a:extLst>
              <a:ext uri="{FF2B5EF4-FFF2-40B4-BE49-F238E27FC236}">
                <a16:creationId xmlns:a16="http://schemas.microsoft.com/office/drawing/2014/main" id="{440B6C36-A06C-8888-645A-5333C6D801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00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66A33591-1037-DA72-1162-76C676327842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F263B5E6-6E38-BB23-4F01-8B2F7C634962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1CBFA691-DEB9-5974-000D-3850CFE5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F4CE206-5DC0-813A-4ED4-282201279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27821"/>
              </p:ext>
            </p:extLst>
          </p:nvPr>
        </p:nvGraphicFramePr>
        <p:xfrm>
          <a:off x="781051" y="1119345"/>
          <a:ext cx="7569200" cy="3046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Wir haben ein externes Audit gemacht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und Audits sind nur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Snapshots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, keine dauerhafte Sicherheit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Cybersecurity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ist teuer und bringt kein Geld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Falsch. Gute Sicherheit verhindert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Existenzbedrohung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, schützt die Reputation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Unsere Leute sind vorsichtig genug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Große Illusion. </a:t>
                      </a:r>
                      <a:r>
                        <a:rPr lang="de-DE" sz="1400" b="0" i="0" u="none" strike="noStrike" cap="none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ea typeface="+mn-ea"/>
                          <a:cs typeface="+mn-cs"/>
                          <a:sym typeface="Arial"/>
                        </a:rPr>
                        <a:t>Der Mensch bleibt das größte Einfallstor.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9152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KI, Deepfakes, neue Angriffe? Das betrifft uns nicht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Neue Angriffstechniken und Bedrohungen sind bereits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00009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Wir handeln, wenn etwas passiert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cap="none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ea typeface="+mn-ea"/>
                          <a:cs typeface="Cairo" panose="020B0604020202020204" charset="-78"/>
                          <a:sym typeface="Arial"/>
                        </a:rPr>
                        <a:t>IT-Sicherheit muss </a:t>
                      </a:r>
                      <a:r>
                        <a:rPr lang="de-DE" sz="1400" b="1" i="0" u="none" strike="noStrike" cap="none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ea typeface="+mn-ea"/>
                          <a:cs typeface="Cairo" panose="020B0604020202020204" charset="-78"/>
                          <a:sym typeface="Arial"/>
                        </a:rPr>
                        <a:t>vorher </a:t>
                      </a:r>
                      <a:r>
                        <a:rPr lang="de-DE" sz="1400" b="0" i="0" u="none" strike="noStrike" cap="none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ea typeface="+mn-ea"/>
                          <a:cs typeface="Cairo" panose="020B0604020202020204" charset="-78"/>
                          <a:sym typeface="Arial"/>
                        </a:rPr>
                        <a:t>greifen, nicht erst nach dem Vorfall.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143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894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148EB2AD-D7A6-4FD4-8090-39EB1CEF4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81E797D6-68BE-F8EC-48DB-46528AFC7166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88293E38-2253-BD39-DE3C-B3714C9E4661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602CB631-68B8-D6BB-147A-F0D398F4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9898358-FE25-3533-F5F0-ABED4DD9BF22}"/>
              </a:ext>
            </a:extLst>
          </p:cNvPr>
          <p:cNvGraphicFramePr>
            <a:graphicFrameLocks noGrp="1"/>
          </p:cNvGraphicFramePr>
          <p:nvPr/>
        </p:nvGraphicFramePr>
        <p:xfrm>
          <a:off x="781051" y="1119345"/>
          <a:ext cx="7569200" cy="3046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Wir haben ein externes Audit gemacht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 und Audits sind nur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</a:rPr>
                        <a:t>Snapshots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, keine dauerhafte Sicherheit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 err="1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Cybersecurity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 ist teuer und bringt kein Geld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Falsch. Gute Sicherheit verhindert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</a:rPr>
                        <a:t>Existenzbedrohung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, schützt die Reputation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Unsere Leute sind vorsichtig genug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Große Illusion</a:t>
                      </a:r>
                      <a:r>
                        <a:rPr lang="de-DE" sz="1400" b="1" dirty="0">
                          <a:solidFill>
                            <a:srgbClr val="4A9A8B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. </a:t>
                      </a:r>
                      <a:r>
                        <a:rPr lang="de-DE" sz="1400" b="0" i="0" u="none" strike="noStrike" cap="none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ea typeface="+mn-ea"/>
                          <a:cs typeface="+mn-cs"/>
                          <a:sym typeface="Arial"/>
                        </a:rPr>
                        <a:t>Der Mensch bleibt das größte Einfallstor.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9152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KI, Deepfakes, neue Angriffe? Das betrifft uns nicht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Neue Angriffstechniken und Bedrohungen sind bereits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00009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Wir handeln, wenn etwas passiert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cap="none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ea typeface="+mn-ea"/>
                          <a:cs typeface="Cairo" panose="020B0604020202020204" charset="-78"/>
                          <a:sym typeface="Arial"/>
                        </a:rPr>
                        <a:t>IT-Sicherheit muss </a:t>
                      </a:r>
                      <a:r>
                        <a:rPr lang="de-DE" sz="1400" b="1" i="0" u="none" strike="noStrike" cap="none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ea typeface="+mn-ea"/>
                          <a:cs typeface="Cairo" panose="020B0604020202020204" charset="-78"/>
                          <a:sym typeface="Arial"/>
                        </a:rPr>
                        <a:t>vorher </a:t>
                      </a:r>
                      <a:r>
                        <a:rPr lang="de-DE" sz="1400" b="0" i="0" u="none" strike="noStrike" cap="none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ea typeface="+mn-ea"/>
                          <a:cs typeface="Cairo" panose="020B0604020202020204" charset="-78"/>
                          <a:sym typeface="Arial"/>
                        </a:rPr>
                        <a:t>greifen, nicht erst nach dem Vorfall.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1430486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94D9F163-58DC-5AFC-D598-DA4F69A629E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25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B9E7E1-BF3E-0D3C-178C-47720A0BF023}"/>
              </a:ext>
            </a:extLst>
          </p:cNvPr>
          <p:cNvSpPr txBox="1"/>
          <p:nvPr/>
        </p:nvSpPr>
        <p:spPr>
          <a:xfrm>
            <a:off x="477467" y="1428810"/>
            <a:ext cx="2321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21C1A2"/>
                </a:solidFill>
                <a:latin typeface="Oxygen"/>
                <a:ea typeface="Oxygen"/>
                <a:cs typeface="Oxygen"/>
                <a:sym typeface="Oxygen"/>
              </a:rPr>
              <a:t>Mindset Security </a:t>
            </a:r>
            <a:r>
              <a:rPr lang="de-DE" sz="1800" b="1" dirty="0">
                <a:solidFill>
                  <a:srgbClr val="21C1A2"/>
                </a:solidFill>
                <a:latin typeface="Oxygen"/>
                <a:ea typeface="Oxygen"/>
                <a:cs typeface="Oxygen"/>
                <a:sym typeface="Wingdings" panose="05000000000000000000" pitchFamily="2" charset="2"/>
              </a:rPr>
              <a:t></a:t>
            </a:r>
            <a:endParaRPr lang="de-DE" sz="1600" b="1" dirty="0">
              <a:solidFill>
                <a:srgbClr val="21C1A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1F11F-6060-6B67-1EE5-299388193534}"/>
              </a:ext>
            </a:extLst>
          </p:cNvPr>
          <p:cNvSpPr txBox="1"/>
          <p:nvPr/>
        </p:nvSpPr>
        <p:spPr>
          <a:xfrm>
            <a:off x="480573" y="2013260"/>
            <a:ext cx="70779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21C1A2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Oxygen"/>
                <a:sym typeface="Oxygen"/>
              </a:rPr>
              <a:t>Begleitung auf Augenhöhe: </a:t>
            </a:r>
            <a:r>
              <a:rPr lang="de-DE" b="1" dirty="0">
                <a:solidFill>
                  <a:srgbClr val="21C1A2"/>
                </a:solidFill>
                <a:latin typeface="Oxygen"/>
                <a:sym typeface="Oxygen"/>
              </a:rPr>
              <a:t>CEO2CEO</a:t>
            </a:r>
          </a:p>
          <a:p>
            <a:pPr marL="285750" indent="-285750">
              <a:lnSpc>
                <a:spcPct val="150000"/>
              </a:lnSpc>
              <a:buClr>
                <a:srgbClr val="21C1A2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Oxygen"/>
                <a:sym typeface="Oxygen"/>
              </a:rPr>
              <a:t>Nur </a:t>
            </a:r>
            <a:r>
              <a:rPr lang="de-DE" b="1" dirty="0">
                <a:solidFill>
                  <a:srgbClr val="21C1A2"/>
                </a:solidFill>
                <a:latin typeface="Oxygen"/>
                <a:sym typeface="Oxygen"/>
              </a:rPr>
              <a:t>Menschen</a:t>
            </a:r>
            <a:r>
              <a:rPr lang="de-DE" dirty="0">
                <a:solidFill>
                  <a:schemeClr val="bg1"/>
                </a:solidFill>
                <a:latin typeface="Oxygen"/>
                <a:sym typeface="Oxygen"/>
              </a:rPr>
              <a:t> und keine Tools können die Probleme lösen </a:t>
            </a:r>
            <a:r>
              <a:rPr lang="de-DE" dirty="0">
                <a:solidFill>
                  <a:schemeClr val="bg1"/>
                </a:solidFill>
                <a:latin typeface="Oxygen"/>
                <a:sym typeface="Wingdings" panose="05000000000000000000" pitchFamily="2" charset="2"/>
              </a:rPr>
              <a:t> IT-Sec Kultur</a:t>
            </a:r>
            <a:endParaRPr lang="de-DE" dirty="0">
              <a:solidFill>
                <a:schemeClr val="bg1"/>
              </a:solidFill>
              <a:latin typeface="Oxygen"/>
              <a:sym typeface="Oxygen"/>
            </a:endParaRPr>
          </a:p>
          <a:p>
            <a:pPr marL="285750" indent="-285750">
              <a:lnSpc>
                <a:spcPct val="150000"/>
              </a:lnSpc>
              <a:buClr>
                <a:srgbClr val="21C1A2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Oxygen"/>
                <a:sym typeface="Oxygen"/>
              </a:rPr>
              <a:t>S</a:t>
            </a:r>
            <a:r>
              <a:rPr lang="de-DE" dirty="0">
                <a:solidFill>
                  <a:schemeClr val="bg1"/>
                </a:solidFill>
                <a:latin typeface="Oxygen"/>
                <a:ea typeface="Oxygen"/>
                <a:cs typeface="Oxygen"/>
                <a:sym typeface="Oxygen"/>
              </a:rPr>
              <a:t>trategische Beratung für </a:t>
            </a:r>
            <a:r>
              <a:rPr lang="de-DE" b="1" dirty="0">
                <a:solidFill>
                  <a:srgbClr val="21C1A2"/>
                </a:solidFill>
                <a:latin typeface="Oxygen"/>
                <a:ea typeface="Oxygen"/>
                <a:cs typeface="Oxygen"/>
                <a:sym typeface="Oxygen"/>
              </a:rPr>
              <a:t>Geschäftsführer &amp; Entscheider</a:t>
            </a:r>
          </a:p>
          <a:p>
            <a:pPr marL="285750" indent="-285750">
              <a:lnSpc>
                <a:spcPct val="150000"/>
              </a:lnSpc>
              <a:buClr>
                <a:srgbClr val="21C1A2"/>
              </a:buClr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rgbClr val="21C1A2"/>
                </a:solidFill>
                <a:latin typeface="Oxygen"/>
                <a:ea typeface="Oxygen"/>
                <a:cs typeface="Oxygen"/>
                <a:sym typeface="Oxygen"/>
              </a:rPr>
              <a:t>Neue Perspektive</a:t>
            </a:r>
            <a:r>
              <a:rPr lang="de-DE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Oxygen"/>
              </a:rPr>
              <a:t> auf Cyberrisiken &amp; Führung </a:t>
            </a:r>
            <a:r>
              <a:rPr lang="de-DE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Wingdings" panose="05000000000000000000" pitchFamily="2" charset="2"/>
              </a:rPr>
              <a:t> Psychologische Ansätze</a:t>
            </a:r>
            <a:endParaRPr lang="de-DE" dirty="0">
              <a:solidFill>
                <a:srgbClr val="E0E9F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285750" indent="-285750">
              <a:lnSpc>
                <a:spcPct val="150000"/>
              </a:lnSpc>
              <a:buClr>
                <a:srgbClr val="21C1A2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Oxygen"/>
              </a:rPr>
              <a:t>Sicherheit durch </a:t>
            </a:r>
            <a:r>
              <a:rPr lang="de-DE" b="1" dirty="0">
                <a:solidFill>
                  <a:srgbClr val="21C1A2"/>
                </a:solidFill>
                <a:latin typeface="Oxygen"/>
                <a:ea typeface="Oxygen"/>
                <a:cs typeface="Oxygen"/>
                <a:sym typeface="Oxygen"/>
              </a:rPr>
              <a:t>Klarheit</a:t>
            </a:r>
            <a:r>
              <a:rPr lang="de-DE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Oxygen"/>
              </a:rPr>
              <a:t> statt Technik-Overkill</a:t>
            </a:r>
          </a:p>
          <a:p>
            <a:pPr marL="285750" indent="-285750">
              <a:lnSpc>
                <a:spcPct val="150000"/>
              </a:lnSpc>
              <a:buClr>
                <a:srgbClr val="21C1A2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Oxygen"/>
              </a:rPr>
              <a:t>Individueller </a:t>
            </a:r>
            <a:r>
              <a:rPr lang="de-DE" b="1" dirty="0">
                <a:solidFill>
                  <a:srgbClr val="21C1A2"/>
                </a:solidFill>
                <a:latin typeface="Oxygen"/>
                <a:ea typeface="Oxygen"/>
                <a:cs typeface="Oxygen"/>
                <a:sym typeface="Oxygen"/>
              </a:rPr>
              <a:t>Security-Mindset-Check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sz="1400" dirty="0">
              <a:solidFill>
                <a:srgbClr val="E0E9F1"/>
              </a:solidFill>
            </a:endParaRPr>
          </a:p>
        </p:txBody>
      </p:sp>
      <p:sp>
        <p:nvSpPr>
          <p:cNvPr id="4" name="Google Shape;75;p15">
            <a:extLst>
              <a:ext uri="{FF2B5EF4-FFF2-40B4-BE49-F238E27FC236}">
                <a16:creationId xmlns:a16="http://schemas.microsoft.com/office/drawing/2014/main" id="{6A2D5E59-E55D-4621-F191-38E4AA9115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8621"/>
            <a:ext cx="9144000" cy="9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MindSec</a:t>
            </a:r>
            <a:endParaRPr sz="24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7" name="Google Shape;77;p15">
            <a:extLst>
              <a:ext uri="{FF2B5EF4-FFF2-40B4-BE49-F238E27FC236}">
                <a16:creationId xmlns:a16="http://schemas.microsoft.com/office/drawing/2014/main" id="{A2924F2C-B3B5-154F-23BF-2B17DD9BC011}"/>
              </a:ext>
            </a:extLst>
          </p:cNvPr>
          <p:cNvSpPr/>
          <p:nvPr/>
        </p:nvSpPr>
        <p:spPr>
          <a:xfrm flipV="1">
            <a:off x="3886200" y="812996"/>
            <a:ext cx="139065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rafik 1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21D1CF75-B7F3-11ED-6822-1182C5E1C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pic>
        <p:nvPicPr>
          <p:cNvPr id="5" name="Grafik 4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7806BF9D-1FE1-DDCB-F8D0-3A53BB726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71" y="1447052"/>
            <a:ext cx="1721621" cy="332847"/>
          </a:xfrm>
          <a:prstGeom prst="rect">
            <a:avLst/>
          </a:prstGeom>
        </p:spPr>
      </p:pic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92819EAF-9336-1230-09A9-3050F9C5EE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4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475663" y="1124313"/>
            <a:ext cx="8135530" cy="4464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IT-Sicherheit beginnt im Kopf der Entscheider</a:t>
            </a:r>
            <a:endParaRPr sz="18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581028" y="1495004"/>
            <a:ext cx="4462461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fik 2" descr="Ein Bild, das Person, Menschliches Gesicht, Kleidung, Porträt enthält.&#10;&#10;Automatisch generierte Beschreibung">
            <a:extLst>
              <a:ext uri="{FF2B5EF4-FFF2-40B4-BE49-F238E27FC236}">
                <a16:creationId xmlns:a16="http://schemas.microsoft.com/office/drawing/2014/main" id="{5E357E65-A2F9-87DC-EC8C-C456AD0C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450" y="447262"/>
            <a:ext cx="2780815" cy="33369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19D3622-8121-B882-2DC5-33EF940EC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3593" y="3331268"/>
            <a:ext cx="803532" cy="18010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57B4AE7-61D0-8CF7-E9F0-299F2F080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1315" y="3511370"/>
            <a:ext cx="1066800" cy="247650"/>
          </a:xfrm>
          <a:prstGeom prst="rect">
            <a:avLst/>
          </a:prstGeom>
        </p:spPr>
      </p:pic>
      <p:pic>
        <p:nvPicPr>
          <p:cNvPr id="2" name="Grafik 1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ED584087-CCCE-3D26-4D87-2822544A14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50678D7-047D-2287-A4E8-23F05616C583}"/>
              </a:ext>
            </a:extLst>
          </p:cNvPr>
          <p:cNvSpPr/>
          <p:nvPr/>
        </p:nvSpPr>
        <p:spPr>
          <a:xfrm>
            <a:off x="592933" y="1949562"/>
            <a:ext cx="2780815" cy="671576"/>
          </a:xfrm>
          <a:prstGeom prst="roundRect">
            <a:avLst/>
          </a:prstGeom>
          <a:solidFill>
            <a:srgbClr val="083940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AC517F-E79A-A886-38A3-C9FA2F6B3BC1}"/>
              </a:ext>
            </a:extLst>
          </p:cNvPr>
          <p:cNvSpPr txBox="1"/>
          <p:nvPr/>
        </p:nvSpPr>
        <p:spPr>
          <a:xfrm>
            <a:off x="845558" y="2115751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Oxygen"/>
              </a:rPr>
              <a:t>mindsec-it.com </a:t>
            </a:r>
            <a:r>
              <a:rPr lang="it-IT" sz="1800" b="1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Wingdings" panose="05000000000000000000" pitchFamily="2" charset="2"/>
              </a:rPr>
              <a:t></a:t>
            </a:r>
            <a:endParaRPr lang="de-DE" sz="18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D7D146-366D-D34B-A7F3-452CCB112040}"/>
              </a:ext>
            </a:extLst>
          </p:cNvPr>
          <p:cNvSpPr txBox="1"/>
          <p:nvPr/>
        </p:nvSpPr>
        <p:spPr>
          <a:xfrm>
            <a:off x="592973" y="2723402"/>
            <a:ext cx="4835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21C1A2"/>
                </a:solidFill>
              </a:rPr>
              <a:t>Kostenloses E-Book erhältlich</a:t>
            </a:r>
          </a:p>
          <a:p>
            <a:endParaRPr lang="de-DE" dirty="0">
              <a:solidFill>
                <a:srgbClr val="21C1A2"/>
              </a:solidFill>
            </a:endParaRPr>
          </a:p>
          <a:p>
            <a:r>
              <a:rPr lang="it-IT" dirty="0">
                <a:solidFill>
                  <a:schemeClr val="bg1"/>
                </a:solidFill>
                <a:sym typeface="Oxygen"/>
              </a:rPr>
              <a:t>E-mail: info@mindsec-it.com</a:t>
            </a:r>
            <a:endParaRPr lang="de-DE" dirty="0">
              <a:solidFill>
                <a:schemeClr val="bg1"/>
              </a:solidFill>
              <a:sym typeface="Oxygen"/>
            </a:endParaRPr>
          </a:p>
          <a:p>
            <a:endParaRPr lang="de-DE" dirty="0">
              <a:solidFill>
                <a:srgbClr val="21C1A2"/>
              </a:solidFill>
            </a:endParaRPr>
          </a:p>
        </p:txBody>
      </p:sp>
      <p:pic>
        <p:nvPicPr>
          <p:cNvPr id="10" name="Grafik 9" descr="Ein Bild, das Muster, Grafiken, Pixel, Design enthält.&#10;&#10;KI-generierte Inhalte können fehlerhaft sein.">
            <a:extLst>
              <a:ext uri="{FF2B5EF4-FFF2-40B4-BE49-F238E27FC236}">
                <a16:creationId xmlns:a16="http://schemas.microsoft.com/office/drawing/2014/main" id="{B1663A83-48F3-7EB5-6EF6-3A38DDE304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328" y="1948616"/>
            <a:ext cx="990600" cy="990600"/>
          </a:xfrm>
          <a:prstGeom prst="rect">
            <a:avLst/>
          </a:prstGeom>
        </p:spPr>
      </p:pic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7C896EAC-D611-028F-6EFD-EA2041C011BD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51F11F-6060-6B67-1EE5-299388193534}"/>
              </a:ext>
            </a:extLst>
          </p:cNvPr>
          <p:cNvSpPr txBox="1"/>
          <p:nvPr/>
        </p:nvSpPr>
        <p:spPr>
          <a:xfrm>
            <a:off x="479199" y="1317547"/>
            <a:ext cx="405764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1C1A2"/>
              </a:buClr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chemeClr val="bg1"/>
                </a:solidFill>
                <a:latin typeface="Oxygen"/>
                <a:ea typeface="Oxygen"/>
                <a:cs typeface="Oxygen"/>
                <a:sym typeface="Oxygen"/>
              </a:rPr>
              <a:t>Alexander Subbotin </a:t>
            </a:r>
            <a:r>
              <a:rPr lang="de-DE" b="1" dirty="0">
                <a:solidFill>
                  <a:schemeClr val="bg1"/>
                </a:solidFill>
                <a:latin typeface="Oxygen"/>
                <a:ea typeface="Oxygen"/>
                <a:cs typeface="Oxygen"/>
                <a:sym typeface="Oxygen"/>
              </a:rPr>
              <a:t>- </a:t>
            </a:r>
            <a:r>
              <a:rPr lang="de-DE" sz="1400" b="1" dirty="0">
                <a:solidFill>
                  <a:schemeClr val="bg1"/>
                </a:solidFill>
                <a:latin typeface="Oxygen"/>
                <a:ea typeface="Oxygen"/>
                <a:cs typeface="Oxygen"/>
                <a:sym typeface="Oxygen"/>
              </a:rPr>
              <a:t>Geschäftsführer ByteSnipers GmbH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1C1A2"/>
              </a:buClr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bg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285750" indent="-285750">
              <a:buClr>
                <a:srgbClr val="21C1A2"/>
              </a:buClr>
              <a:buFont typeface="Wingdings" panose="05000000000000000000" pitchFamily="2" charset="2"/>
              <a:buChar char="§"/>
            </a:pPr>
            <a:r>
              <a:rPr lang="de-DE" b="1" dirty="0" err="1">
                <a:solidFill>
                  <a:schemeClr val="bg1"/>
                </a:solidFill>
                <a:latin typeface="Oxygen"/>
                <a:ea typeface="Oxygen"/>
                <a:cs typeface="Oxygen"/>
                <a:sym typeface="Oxygen"/>
              </a:rPr>
              <a:t>M.Sc</a:t>
            </a:r>
            <a:r>
              <a:rPr lang="de-DE" b="1" dirty="0">
                <a:solidFill>
                  <a:schemeClr val="bg1"/>
                </a:solidFill>
                <a:latin typeface="Oxygen"/>
                <a:ea typeface="Oxygen"/>
                <a:cs typeface="Oxygen"/>
                <a:sym typeface="Oxygen"/>
              </a:rPr>
              <a:t>. mit Schwerpunkt IT-Sicherheit </a:t>
            </a:r>
            <a:r>
              <a:rPr lang="de-DE" sz="1400" b="1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Oxygen"/>
              </a:rPr>
              <a:t>Penetrationstester &amp; IT-Security Berater</a:t>
            </a:r>
            <a:endParaRPr lang="de-DE" b="1" dirty="0">
              <a:solidFill>
                <a:schemeClr val="bg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21C1A2"/>
              </a:buClr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bg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285750" indent="-285750">
              <a:buClr>
                <a:srgbClr val="21C1A2"/>
              </a:buClr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chemeClr val="bg1"/>
                </a:solidFill>
                <a:latin typeface="Oxygen"/>
                <a:ea typeface="Oxygen"/>
                <a:cs typeface="Oxygen"/>
                <a:sym typeface="Oxygen"/>
              </a:rPr>
              <a:t>Über 15 Jahre Erfahrung in IT-Security  </a:t>
            </a:r>
            <a:r>
              <a:rPr lang="de-DE" sz="1400" b="1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Oxygen"/>
              </a:rPr>
              <a:t>500+ abgeschlossene Projekte</a:t>
            </a:r>
          </a:p>
          <a:p>
            <a:pPr>
              <a:buClr>
                <a:srgbClr val="21C1A2"/>
              </a:buClr>
            </a:pPr>
            <a:endParaRPr lang="de-DE" b="1" dirty="0">
              <a:solidFill>
                <a:srgbClr val="E0E9F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285750" indent="-285750">
              <a:buClr>
                <a:srgbClr val="21C1A2"/>
              </a:buClr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srgbClr val="E0E9F1"/>
                </a:solidFill>
                <a:latin typeface="Oxygen"/>
                <a:ea typeface="Oxygen"/>
                <a:cs typeface="Oxygen"/>
                <a:sym typeface="Oxygen"/>
              </a:rPr>
              <a:t>Zweite Ausbildung: Psychologie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21C1A2"/>
              </a:buClr>
            </a:pPr>
            <a:endParaRPr lang="de-DE" sz="1400" b="1" dirty="0">
              <a:solidFill>
                <a:srgbClr val="E0E9F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D0CEE82-0B4A-801F-E7F1-05374FA51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1312" y="1789899"/>
            <a:ext cx="717170" cy="745294"/>
          </a:xfrm>
          <a:prstGeom prst="rect">
            <a:avLst/>
          </a:prstGeom>
          <a:effectLst>
            <a:outerShdw blurRad="50800" algn="tl" rotWithShape="0">
              <a:srgbClr val="000000">
                <a:alpha val="60000"/>
              </a:srgb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8704609-00DE-5D37-338E-D53717895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2058" y="1803066"/>
            <a:ext cx="790780" cy="689252"/>
          </a:xfrm>
          <a:prstGeom prst="rect">
            <a:avLst/>
          </a:prstGeom>
          <a:effectLst>
            <a:outerShdw blurRad="190500" algn="tl" rotWithShape="0">
              <a:srgbClr val="000000">
                <a:alpha val="8000"/>
              </a:srgbClr>
            </a:outerShdw>
          </a:effectLst>
        </p:spPr>
      </p:pic>
      <p:pic>
        <p:nvPicPr>
          <p:cNvPr id="23" name="Grafik 22" descr="Ein Bild, das Text, Logo, Schrift, Grafiken enthält.&#10;&#10;Automatisch generierte Beschreibung">
            <a:extLst>
              <a:ext uri="{FF2B5EF4-FFF2-40B4-BE49-F238E27FC236}">
                <a16:creationId xmlns:a16="http://schemas.microsoft.com/office/drawing/2014/main" id="{51377988-A0C3-8093-D333-E2D3E0C8C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311" y="1741542"/>
            <a:ext cx="966983" cy="854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22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5DE5BAC-3F6A-8512-6F13-B5452E88E9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84392" y="2602739"/>
            <a:ext cx="894804" cy="637138"/>
          </a:xfrm>
          <a:prstGeom prst="rect">
            <a:avLst/>
          </a:prstGeom>
          <a:effectLst>
            <a:outerShdw blurRad="190500" algn="tl" rotWithShape="0">
              <a:srgbClr val="000000">
                <a:alpha val="8000"/>
              </a:srgbClr>
            </a:outerShdw>
          </a:effectLst>
        </p:spPr>
      </p:pic>
      <p:sp>
        <p:nvSpPr>
          <p:cNvPr id="28" name="TextBox 2">
            <a:extLst>
              <a:ext uri="{FF2B5EF4-FFF2-40B4-BE49-F238E27FC236}">
                <a16:creationId xmlns:a16="http://schemas.microsoft.com/office/drawing/2014/main" id="{52E7E4E5-C44B-E861-07FF-7B633CABE055}"/>
              </a:ext>
            </a:extLst>
          </p:cNvPr>
          <p:cNvSpPr txBox="1"/>
          <p:nvPr/>
        </p:nvSpPr>
        <p:spPr>
          <a:xfrm>
            <a:off x="4572000" y="1257323"/>
            <a:ext cx="405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21C1A2"/>
                </a:solidFill>
                <a:latin typeface="Oxygen"/>
                <a:sym typeface="Oxygen"/>
              </a:rPr>
              <a:t>persönlich beraten</a:t>
            </a:r>
            <a:endParaRPr lang="en-US" sz="1800" dirty="0">
              <a:solidFill>
                <a:srgbClr val="21C1A2"/>
              </a:solidFill>
            </a:endParaRPr>
          </a:p>
        </p:txBody>
      </p:sp>
      <p:pic>
        <p:nvPicPr>
          <p:cNvPr id="33" name="Grafik 32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DBB37510-2D7C-1439-B7CB-D8941408B1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2856" y="2754697"/>
            <a:ext cx="1118043" cy="249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22000"/>
              </a:srgbClr>
            </a:outerShdw>
          </a:effectLst>
        </p:spPr>
      </p:pic>
      <p:sp>
        <p:nvSpPr>
          <p:cNvPr id="5" name="Google Shape;75;p15">
            <a:extLst>
              <a:ext uri="{FF2B5EF4-FFF2-40B4-BE49-F238E27FC236}">
                <a16:creationId xmlns:a16="http://schemas.microsoft.com/office/drawing/2014/main" id="{FC523BD0-D401-7C3F-E335-3E4CC0C68C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45056"/>
            <a:ext cx="9144000" cy="9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Über mich</a:t>
            </a:r>
            <a:endParaRPr sz="24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052" name="Picture 4" descr="Dak Logos">
            <a:extLst>
              <a:ext uri="{FF2B5EF4-FFF2-40B4-BE49-F238E27FC236}">
                <a16:creationId xmlns:a16="http://schemas.microsoft.com/office/drawing/2014/main" id="{F74AB594-26A3-C5F7-7071-DA644BC6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38" y="2645987"/>
            <a:ext cx="1115448" cy="6012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E13D56-E364-F86A-0B13-14BEFA0C3E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08939" y="1748332"/>
            <a:ext cx="645711" cy="64571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3" name="Google Shape;77;p15">
            <a:extLst>
              <a:ext uri="{FF2B5EF4-FFF2-40B4-BE49-F238E27FC236}">
                <a16:creationId xmlns:a16="http://schemas.microsoft.com/office/drawing/2014/main" id="{8CA2C43C-69D0-88D8-753F-05926EAE7A46}"/>
              </a:ext>
            </a:extLst>
          </p:cNvPr>
          <p:cNvSpPr/>
          <p:nvPr/>
        </p:nvSpPr>
        <p:spPr>
          <a:xfrm flipV="1">
            <a:off x="3819525" y="847723"/>
            <a:ext cx="1576388" cy="47626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rafik 6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0F603B4B-0B8B-D6AB-6F70-92E2BD0E83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396A91-E0B4-4531-FC60-83E6C8EB12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26716" y="3316165"/>
            <a:ext cx="1910854" cy="468383"/>
          </a:xfrm>
          <a:prstGeom prst="rect">
            <a:avLst/>
          </a:prstGeom>
        </p:spPr>
      </p:pic>
      <p:pic>
        <p:nvPicPr>
          <p:cNvPr id="2" name="Google Shape;59;p13">
            <a:extLst>
              <a:ext uri="{FF2B5EF4-FFF2-40B4-BE49-F238E27FC236}">
                <a16:creationId xmlns:a16="http://schemas.microsoft.com/office/drawing/2014/main" id="{7B46F215-EC27-DA34-F166-987B2C00E6FC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78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7BE33AE0-EC22-D420-0052-C8044B4C2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5482730D-0567-45B3-350A-C5BB0284596F}"/>
              </a:ext>
            </a:extLst>
          </p:cNvPr>
          <p:cNvSpPr/>
          <p:nvPr/>
        </p:nvSpPr>
        <p:spPr>
          <a:xfrm>
            <a:off x="2590800" y="813001"/>
            <a:ext cx="3995738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6D301D42-9566-7803-FEE4-40974C0C815E}"/>
              </a:ext>
            </a:extLst>
          </p:cNvPr>
          <p:cNvSpPr txBox="1">
            <a:spLocks/>
          </p:cNvSpPr>
          <p:nvPr/>
        </p:nvSpPr>
        <p:spPr>
          <a:xfrm>
            <a:off x="787400" y="480350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Wie IT-Probleme heute gelöst werden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0DC668E5-13E4-34D1-5F49-76494AE35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CF5EF09-87A5-23AA-91E8-E5E2FB839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32621"/>
              </p:ext>
            </p:extLst>
          </p:nvPr>
        </p:nvGraphicFramePr>
        <p:xfrm>
          <a:off x="787400" y="1531369"/>
          <a:ext cx="7569200" cy="2166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Problem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Typische Lösung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Sicherheitslücke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Firewall, Antivirus, SIEM-System, 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Datenverlust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Backup-Software, Cloud-Speicher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Unübersichtliche Prozesse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Neues Tool (z. B. Jira, Notion, SAP)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9152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Kommunikationschaos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Einführung von Slack, Teams, Zoom etc.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00009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Zugriff von außen nötig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VPN, Zero Trust-Lösungen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1430486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39813F88-ED12-37BC-2DD1-668FC3DF465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1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50AE21B8-4C84-266C-8CFB-C910226B8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>
            <a:extLst>
              <a:ext uri="{FF2B5EF4-FFF2-40B4-BE49-F238E27FC236}">
                <a16:creationId xmlns:a16="http://schemas.microsoft.com/office/drawing/2014/main" id="{796491E7-6E1D-1026-7E37-A969E1BCE4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00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A481634C-1A98-C95B-D6A2-E3AC1DFCD44C}"/>
              </a:ext>
            </a:extLst>
          </p:cNvPr>
          <p:cNvSpPr txBox="1">
            <a:spLocks/>
          </p:cNvSpPr>
          <p:nvPr/>
        </p:nvSpPr>
        <p:spPr>
          <a:xfrm>
            <a:off x="1579631" y="480350"/>
            <a:ext cx="6321287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"IT-Security? Ganz einfach!"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FF6BDF-8A5F-B3F8-FC44-98448DB1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0" y="1769578"/>
            <a:ext cx="8156939" cy="30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E80182F-8293-CB74-6047-B1E8B2F607A4}"/>
              </a:ext>
            </a:extLst>
          </p:cNvPr>
          <p:cNvSpPr txBox="1"/>
          <p:nvPr/>
        </p:nvSpPr>
        <p:spPr>
          <a:xfrm>
            <a:off x="2357436" y="994454"/>
            <a:ext cx="4724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E0E9F1"/>
                </a:solidFill>
              </a:rPr>
              <a:t>„Man muss einfach nur das richtige Tool auswählen…“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E0E9F1"/>
                </a:solidFill>
              </a:rPr>
              <a:t>… aus ungefähr 300 Anbietern, 20 Kategorien, 100 Buzzwords…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>
                <a:solidFill>
                  <a:srgbClr val="E0E9F1"/>
                </a:solidFill>
              </a:rPr>
              <a:t>…und hoffen, dass alle im Unternehmen es auch richtig anwenden.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B5D0E6C8-1FF9-4AE7-AD2B-DEF50DF24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8704046B-1C5E-8F98-FAFE-6258882699F1}"/>
              </a:ext>
            </a:extLst>
          </p:cNvPr>
          <p:cNvSpPr txBox="1"/>
          <p:nvPr/>
        </p:nvSpPr>
        <p:spPr>
          <a:xfrm rot="21011195">
            <a:off x="1459585" y="2707892"/>
            <a:ext cx="63197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600" b="1" dirty="0">
                <a:solidFill>
                  <a:srgbClr val="FF0000"/>
                </a:solidFill>
                <a:latin typeface="Oxygen"/>
                <a:ea typeface="Oxygen"/>
                <a:cs typeface="Oxygen"/>
                <a:sym typeface="Oxygen"/>
              </a:rPr>
              <a:t>Ein Denkfehler</a:t>
            </a:r>
          </a:p>
        </p:txBody>
      </p:sp>
      <p:sp>
        <p:nvSpPr>
          <p:cNvPr id="6" name="Google Shape;77;p15">
            <a:extLst>
              <a:ext uri="{FF2B5EF4-FFF2-40B4-BE49-F238E27FC236}">
                <a16:creationId xmlns:a16="http://schemas.microsoft.com/office/drawing/2014/main" id="{A035CA32-CFF4-DAAE-2C84-FA6362654E30}"/>
              </a:ext>
            </a:extLst>
          </p:cNvPr>
          <p:cNvSpPr/>
          <p:nvPr/>
        </p:nvSpPr>
        <p:spPr>
          <a:xfrm>
            <a:off x="3216275" y="824881"/>
            <a:ext cx="30480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1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6DCB4724-39CF-115D-59A7-7CDE74BD5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95FA646A-1DCD-FFB9-47E4-FA6129E01DD3}"/>
              </a:ext>
            </a:extLst>
          </p:cNvPr>
          <p:cNvSpPr/>
          <p:nvPr/>
        </p:nvSpPr>
        <p:spPr>
          <a:xfrm>
            <a:off x="3216275" y="824881"/>
            <a:ext cx="30480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A62167BF-9B87-6AB0-DD5A-155A5F9A7F7F}"/>
              </a:ext>
            </a:extLst>
          </p:cNvPr>
          <p:cNvSpPr txBox="1">
            <a:spLocks/>
          </p:cNvSpPr>
          <p:nvPr/>
        </p:nvSpPr>
        <p:spPr>
          <a:xfrm>
            <a:off x="1579631" y="480350"/>
            <a:ext cx="6321287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"IT-Security? Ganz einfach!"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C396A7A0-6BEA-286A-3671-9EF5DC91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9C65BDAB-0874-2C2F-C721-2E42CC5E6B72}"/>
              </a:ext>
            </a:extLst>
          </p:cNvPr>
          <p:cNvSpPr txBox="1"/>
          <p:nvPr/>
        </p:nvSpPr>
        <p:spPr>
          <a:xfrm>
            <a:off x="973846" y="2124250"/>
            <a:ext cx="6907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21C1A2"/>
                </a:solidFill>
                <a:latin typeface="Oxygen"/>
                <a:ea typeface="Oxygen"/>
                <a:cs typeface="Oxygen"/>
                <a:sym typeface="Oxygen"/>
              </a:rPr>
              <a:t>Das ist kein </a:t>
            </a:r>
            <a:r>
              <a:rPr lang="de-DE" sz="3600" b="1" dirty="0">
                <a:solidFill>
                  <a:srgbClr val="21C1A2"/>
                </a:solidFill>
                <a:latin typeface="Oxygen"/>
                <a:sym typeface="Oxygen"/>
              </a:rPr>
              <a:t>Tool-Problem.</a:t>
            </a:r>
            <a:r>
              <a:rPr lang="de-DE" sz="3600" b="1" dirty="0">
                <a:solidFill>
                  <a:srgbClr val="21C1A2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21C1A2"/>
                </a:solidFill>
                <a:latin typeface="Oxygen"/>
                <a:ea typeface="Oxygen"/>
                <a:cs typeface="Oxygen"/>
                <a:sym typeface="Oxygen"/>
              </a:rPr>
              <a:t>Es ist ein Denkproblem.</a:t>
            </a:r>
            <a:endParaRPr lang="en-US" sz="3600" dirty="0">
              <a:solidFill>
                <a:srgbClr val="21C1A2"/>
              </a:solidFill>
            </a:endParaRPr>
          </a:p>
        </p:txBody>
      </p:sp>
      <p:pic>
        <p:nvPicPr>
          <p:cNvPr id="4" name="Google Shape;59;p13">
            <a:extLst>
              <a:ext uri="{FF2B5EF4-FFF2-40B4-BE49-F238E27FC236}">
                <a16:creationId xmlns:a16="http://schemas.microsoft.com/office/drawing/2014/main" id="{C1D75C79-C465-D599-1409-E4F37A7352F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71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48997C23-7873-7A0C-30DC-E8A614DF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1941A73B-3830-E6B1-3B51-1F2E35B3F758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4C32AF1C-D8F3-4EAB-5E91-5455BF7DDBAD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44690507-6541-274D-71D6-C3634EA31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7E4126A-AC8B-E95D-0912-0F15CDF5C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65734"/>
              </p:ext>
            </p:extLst>
          </p:nvPr>
        </p:nvGraphicFramePr>
        <p:xfrm>
          <a:off x="781051" y="1119345"/>
          <a:ext cx="7569200" cy="798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IT-Sicherheit ist ein IT-Thema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Nein, IT-Sicherheit ist eine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</a:rPr>
                        <a:t>Führungsaufgabe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3C4BED97-EED3-C8C3-2AAF-16F7D514CE0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75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9D0BD20F-BAD0-1CA0-9187-6E6AE55CF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E0375934-95DB-4F51-CA21-AFC2DE1A03C0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132682A2-5B50-9B5B-2F3C-DC688E60B21E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A664398D-F34F-8EA4-9D23-8DCC2AFC4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376162B-BB97-D845-0701-2109B9CA9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84122"/>
              </p:ext>
            </p:extLst>
          </p:nvPr>
        </p:nvGraphicFramePr>
        <p:xfrm>
          <a:off x="781051" y="1119345"/>
          <a:ext cx="7569200" cy="1316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IT-Sicherheit ist ein IT-Thema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Nein, IT-Sicherheit ist eine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Führungsaufgabe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Wir haben Tools und wir machen </a:t>
                      </a:r>
                      <a:r>
                        <a:rPr lang="de-DE" sz="1400" b="0" dirty="0" err="1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 – also sind wir sicher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Das sind nur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</a:rPr>
                        <a:t>Werkzeuge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. Ohne Strategie, ohne Prozesse und gelebte Kultur - wirkungslos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2076242C-D1E4-B0AD-DA84-08AF82E877F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32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B9FF7DE1-4F10-B015-36D4-D7D9C4F5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>
            <a:extLst>
              <a:ext uri="{FF2B5EF4-FFF2-40B4-BE49-F238E27FC236}">
                <a16:creationId xmlns:a16="http://schemas.microsoft.com/office/drawing/2014/main" id="{E2B9CDFE-28E3-E139-B509-489BC114DD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00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AD3299D1-C4A9-0AD8-ACD4-185D0C0C1B9D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8314D964-A026-CA2F-982F-B0DEB4701CF9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99C0F451-64DC-6036-4D2D-432D23FBF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43DBC5C-4A92-ED4D-0795-1DC64AD5C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35118"/>
              </p:ext>
            </p:extLst>
          </p:nvPr>
        </p:nvGraphicFramePr>
        <p:xfrm>
          <a:off x="781051" y="1119345"/>
          <a:ext cx="7569200" cy="20478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IT-Sicherheit ist ein IT-Thema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Nein, IT-Sicherheit ist eine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Führungsaufgabe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Wir haben Tools und wir machen </a:t>
                      </a:r>
                      <a:r>
                        <a:rPr lang="de-DE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– also sind wir sicher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Das sind nur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Werkzeuge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. Ohne Strategie, ohne Prozesse und gelebte Kultur - wirkungslos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Das macht unsere interne/externe IT-Abteilung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Blindflug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 auf Management-Ebene. Wer nichts versteht, kann auch keine fundierten Entscheidungen treffen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915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89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62A"/>
        </a:solidFill>
        <a:effectLst/>
      </p:bgPr>
    </p:bg>
    <p:spTree>
      <p:nvGrpSpPr>
        <p:cNvPr id="1" name="Shape 74">
          <a:extLst>
            <a:ext uri="{FF2B5EF4-FFF2-40B4-BE49-F238E27FC236}">
              <a16:creationId xmlns:a16="http://schemas.microsoft.com/office/drawing/2014/main" id="{39C165C0-7910-4D57-F895-8F0B51663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7;p15">
            <a:extLst>
              <a:ext uri="{FF2B5EF4-FFF2-40B4-BE49-F238E27FC236}">
                <a16:creationId xmlns:a16="http://schemas.microsoft.com/office/drawing/2014/main" id="{21385C66-99F6-B0C7-58E7-8B6ADBD9A2EF}"/>
              </a:ext>
            </a:extLst>
          </p:cNvPr>
          <p:cNvSpPr/>
          <p:nvPr/>
        </p:nvSpPr>
        <p:spPr>
          <a:xfrm>
            <a:off x="2711451" y="813001"/>
            <a:ext cx="3708400" cy="45719"/>
          </a:xfrm>
          <a:prstGeom prst="rect">
            <a:avLst/>
          </a:prstGeom>
          <a:solidFill>
            <a:srgbClr val="21C1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75;p15">
            <a:extLst>
              <a:ext uri="{FF2B5EF4-FFF2-40B4-BE49-F238E27FC236}">
                <a16:creationId xmlns:a16="http://schemas.microsoft.com/office/drawing/2014/main" id="{28072B24-88D2-56B9-E156-82CB5F103D4F}"/>
              </a:ext>
            </a:extLst>
          </p:cNvPr>
          <p:cNvSpPr txBox="1">
            <a:spLocks/>
          </p:cNvSpPr>
          <p:nvPr/>
        </p:nvSpPr>
        <p:spPr>
          <a:xfrm>
            <a:off x="787401" y="492908"/>
            <a:ext cx="7569200" cy="4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b="1" dirty="0">
                <a:solidFill>
                  <a:schemeClr val="lt1"/>
                </a:solidFill>
                <a:latin typeface="Cairo" panose="020B0604020202020204" charset="-78"/>
                <a:ea typeface="Cairo"/>
                <a:cs typeface="Cairo" panose="020B0604020202020204" charset="-78"/>
                <a:sym typeface="Cairo"/>
              </a:rPr>
              <a:t>Top 10 Denkfehler der Entscheider</a:t>
            </a:r>
          </a:p>
        </p:txBody>
      </p:sp>
      <p:pic>
        <p:nvPicPr>
          <p:cNvPr id="3" name="Grafik 2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B24FB968-F9D6-61E2-157C-E08228E9F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9" y="514878"/>
            <a:ext cx="1721621" cy="332847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DCB9E6E-F516-65CD-D8F3-0DA461E41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48541"/>
              </p:ext>
            </p:extLst>
          </p:nvPr>
        </p:nvGraphicFramePr>
        <p:xfrm>
          <a:off x="781051" y="1119345"/>
          <a:ext cx="7569200" cy="2566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349767216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704103047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94044085"/>
                    </a:ext>
                  </a:extLst>
                </a:gridCol>
              </a:tblGrid>
              <a:tr h="456181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Denkansatz</a:t>
                      </a:r>
                      <a:endParaRPr lang="de-DE" sz="18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bg1"/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</a:rPr>
                        <a:t>Realität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219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IT-Sicherheit ist ein IT-Thema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Nein, IT-Sicherheit ist eine </a:t>
                      </a:r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Führungsaufgabe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024308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Wir haben Tools und wir machen </a:t>
                      </a:r>
                      <a:r>
                        <a:rPr lang="de-DE" sz="1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Pentests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 – also sind wir sicher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Das sind nur </a:t>
                      </a:r>
                      <a:r>
                        <a:rPr lang="de-DE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Werkzeuge</a:t>
                      </a:r>
                      <a:r>
                        <a:rPr lang="de-DE" sz="1400" b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</a:rPr>
                        <a:t>. Ohne Strategie, ohne Prozesse und gelebte Kultur - wirkungslos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01796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Das macht unsere interne/externe IT-Abteilung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Blindflug</a:t>
                      </a:r>
                      <a:r>
                        <a:rPr lang="de-DE" sz="1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 auf Management-Ebene. Wer nichts versteht, kann auch keine fundierten Entscheidungen treffen.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915200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Cairo"/>
                        </a:rPr>
                        <a:t>Wir hatten noch keinen Vorfall – also läuft alles gut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  <a:sym typeface="Wingdings" panose="05000000000000000000" pitchFamily="2" charset="2"/>
                        </a:rPr>
                        <a:t></a:t>
                      </a:r>
                      <a:endParaRPr lang="de-DE" sz="1400" b="0" dirty="0">
                        <a:solidFill>
                          <a:schemeClr val="bg1"/>
                        </a:solidFill>
                        <a:latin typeface="Oxygen" panose="02000503000000000000" pitchFamily="2" charset="0"/>
                        <a:cs typeface="Cairo" panose="020B0604020202020204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Ein </a:t>
                      </a:r>
                      <a:r>
                        <a:rPr lang="de-DE" sz="1400" b="1" dirty="0">
                          <a:solidFill>
                            <a:srgbClr val="21C1A2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Trugschluss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latin typeface="Oxygen" panose="02000503000000000000" pitchFamily="2" charset="0"/>
                          <a:cs typeface="Cairo" panose="020B0604020202020204" charset="-78"/>
                        </a:rPr>
                        <a:t>. Die Abwesenheit eines Vorfalls ist kein Beweis für Sicherheit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C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000093"/>
                  </a:ext>
                </a:extLst>
              </a:tr>
            </a:tbl>
          </a:graphicData>
        </a:graphic>
      </p:graphicFrame>
      <p:pic>
        <p:nvPicPr>
          <p:cNvPr id="6" name="Google Shape;59;p13">
            <a:extLst>
              <a:ext uri="{FF2B5EF4-FFF2-40B4-BE49-F238E27FC236}">
                <a16:creationId xmlns:a16="http://schemas.microsoft.com/office/drawing/2014/main" id="{E058728A-CC86-C00C-A6A5-05224378089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75" y="4475147"/>
            <a:ext cx="2012275" cy="15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9811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2E40"/>
      </a:accent1>
      <a:accent2>
        <a:srgbClr val="36BFB1"/>
      </a:accent2>
      <a:accent3>
        <a:srgbClr val="44F2D2"/>
      </a:accent3>
      <a:accent4>
        <a:srgbClr val="F2F2F2"/>
      </a:accent4>
      <a:accent5>
        <a:srgbClr val="44F2D2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1219</Words>
  <Application>Microsoft Office PowerPoint</Application>
  <PresentationFormat>Bildschirmpräsentation (16:9)</PresentationFormat>
  <Paragraphs>221</Paragraphs>
  <Slides>19</Slides>
  <Notes>19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Oxygen</vt:lpstr>
      <vt:lpstr>Arial</vt:lpstr>
      <vt:lpstr>Cairo</vt:lpstr>
      <vt:lpstr>Wingdings</vt:lpstr>
      <vt:lpstr>Simple Light</vt:lpstr>
      <vt:lpstr>MindSec - IT-Sicherheit beginnt im Kopf </vt:lpstr>
      <vt:lpstr>Über mich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MindSec</vt:lpstr>
      <vt:lpstr>IT-Sicherheit beginnt im Kopf der Entscheider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A B</cp:lastModifiedBy>
  <cp:revision>112</cp:revision>
  <dcterms:modified xsi:type="dcterms:W3CDTF">2025-05-13T07:22:46Z</dcterms:modified>
</cp:coreProperties>
</file>