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5" r:id="rId4"/>
    <p:sldId id="271" r:id="rId5"/>
    <p:sldId id="273" r:id="rId6"/>
    <p:sldId id="27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9F3"/>
    <a:srgbClr val="0CA1A7"/>
    <a:srgbClr val="27A1A7"/>
    <a:srgbClr val="0CABB1"/>
    <a:srgbClr val="0CB0AC"/>
    <a:srgbClr val="0DC5C5"/>
    <a:srgbClr val="0993AF"/>
    <a:srgbClr val="076E84"/>
    <a:srgbClr val="2B302B"/>
    <a:srgbClr val="F3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29059-C181-3361-E12A-0E3A57F8DCCD}" v="18" dt="2025-05-13T13:36:00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48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0.svg"/><Relationship Id="rId2" Type="http://schemas.openxmlformats.org/officeDocument/2006/relationships/image" Target="../media/image3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.png"/><Relationship Id="rId10" Type="http://schemas.openxmlformats.org/officeDocument/2006/relationships/image" Target="../media/image24.sv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rawing of a building&#10;&#10;AI-generated content may be incorrect.">
            <a:extLst>
              <a:ext uri="{FF2B5EF4-FFF2-40B4-BE49-F238E27FC236}">
                <a16:creationId xmlns:a16="http://schemas.microsoft.com/office/drawing/2014/main" id="{392FC57D-9BE3-5E32-8664-08EC07B8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06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794DEF-B37A-CB1D-4AE9-C6536A262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165" y="1856378"/>
            <a:ext cx="3203204" cy="396000"/>
          </a:xfrm>
        </p:spPr>
      </p:pic>
      <p:sp>
        <p:nvSpPr>
          <p:cNvPr id="10" name="Textfeld 7">
            <a:extLst>
              <a:ext uri="{FF2B5EF4-FFF2-40B4-BE49-F238E27FC236}">
                <a16:creationId xmlns:a16="http://schemas.microsoft.com/office/drawing/2014/main" id="{49CD7BBE-6D72-58A8-03DA-3DF5D69298CD}"/>
              </a:ext>
            </a:extLst>
          </p:cNvPr>
          <p:cNvSpPr txBox="1"/>
          <p:nvPr/>
        </p:nvSpPr>
        <p:spPr>
          <a:xfrm>
            <a:off x="414476" y="2894341"/>
            <a:ext cx="449979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>
                <a:solidFill>
                  <a:srgbClr val="0CA1A7"/>
                </a:solidFill>
                <a:latin typeface="Montserrat" pitchFamily="2" charset="0"/>
                <a:ea typeface="+mn-lt"/>
                <a:cs typeface="Arial"/>
              </a:rPr>
              <a:t>SICHERHEIT,</a:t>
            </a:r>
            <a:r>
              <a:rPr lang="de-DE" sz="3200" b="1" dirty="0">
                <a:solidFill>
                  <a:srgbClr val="0CA1A7"/>
                </a:solidFill>
                <a:latin typeface="Montserrat" pitchFamily="2" charset="0"/>
                <a:cs typeface="Arial"/>
              </a:rPr>
              <a:t> DIE SICH RECHNET</a:t>
            </a:r>
          </a:p>
        </p:txBody>
      </p:sp>
      <p:sp>
        <p:nvSpPr>
          <p:cNvPr id="15" name="Textfeld 9">
            <a:extLst>
              <a:ext uri="{FF2B5EF4-FFF2-40B4-BE49-F238E27FC236}">
                <a16:creationId xmlns:a16="http://schemas.microsoft.com/office/drawing/2014/main" id="{74A54A72-AAB6-4A02-A615-563F06ADA6A5}"/>
              </a:ext>
            </a:extLst>
          </p:cNvPr>
          <p:cNvSpPr txBox="1"/>
          <p:nvPr/>
        </p:nvSpPr>
        <p:spPr>
          <a:xfrm>
            <a:off x="426782" y="6146800"/>
            <a:ext cx="296411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>
                <a:solidFill>
                  <a:srgbClr val="0CA1A7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Cyber</a:t>
            </a:r>
            <a:r>
              <a:rPr lang="de-DE" sz="1600" dirty="0">
                <a:solidFill>
                  <a:srgbClr val="0CA1A7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Security Summit - 2025</a:t>
            </a:r>
          </a:p>
        </p:txBody>
      </p:sp>
    </p:spTree>
    <p:extLst>
      <p:ext uri="{BB962C8B-B14F-4D97-AF65-F5344CB8AC3E}">
        <p14:creationId xmlns:p14="http://schemas.microsoft.com/office/powerpoint/2010/main" val="222541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8BD16-2F7C-A51A-B191-B8B659BCAFAE}"/>
              </a:ext>
            </a:extLst>
          </p:cNvPr>
          <p:cNvSpPr txBox="1"/>
          <p:nvPr/>
        </p:nvSpPr>
        <p:spPr>
          <a:xfrm>
            <a:off x="612648" y="3168000"/>
            <a:ext cx="6537452" cy="28254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Roboto"/>
                <a:ea typeface="Roboto"/>
                <a:cs typeface="Arial"/>
              </a:rPr>
              <a:t>komplexe &amp; gewachsene Berechtigungslandschaften</a:t>
            </a:r>
            <a:endParaRPr lang="en-US" sz="2000" b="1" dirty="0">
              <a:latin typeface="Roboto"/>
              <a:ea typeface="Roboto"/>
            </a:endParaRPr>
          </a:p>
          <a:p>
            <a:pPr marL="28575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Roboto"/>
                <a:ea typeface="Roboto"/>
                <a:cs typeface="Arial"/>
              </a:rPr>
              <a:t>fehlende Standardisierung</a:t>
            </a:r>
            <a:r>
              <a:rPr lang="de-DE" sz="2000" dirty="0">
                <a:latin typeface="Roboto"/>
                <a:ea typeface="Roboto"/>
                <a:cs typeface="Arial"/>
              </a:rPr>
              <a:t> von Rollen, Transaktionen und Prozessen</a:t>
            </a:r>
          </a:p>
          <a:p>
            <a:pPr marL="28575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Roboto"/>
                <a:ea typeface="Roboto"/>
                <a:cs typeface="Arial"/>
              </a:rPr>
              <a:t>manuelle Prozesse</a:t>
            </a:r>
            <a:r>
              <a:rPr lang="de-DE" sz="2000" dirty="0">
                <a:latin typeface="Roboto"/>
                <a:ea typeface="Roboto"/>
                <a:cs typeface="Arial"/>
              </a:rPr>
              <a:t>, fehleranfällig &amp; ressourcen-intensiv </a:t>
            </a:r>
          </a:p>
          <a:p>
            <a:pPr marL="285750" indent="-2286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Roboto"/>
                <a:ea typeface="Roboto"/>
                <a:cs typeface="Arial"/>
              </a:rPr>
              <a:t>versteckte Sicherheitsrisiken</a:t>
            </a:r>
          </a:p>
        </p:txBody>
      </p:sp>
      <p:pic>
        <p:nvPicPr>
          <p:cNvPr id="6" name="Picture 5" descr="A white cubes floating in the air&#10;&#10;AI-generated content may be incorrect.">
            <a:extLst>
              <a:ext uri="{FF2B5EF4-FFF2-40B4-BE49-F238E27FC236}">
                <a16:creationId xmlns:a16="http://schemas.microsoft.com/office/drawing/2014/main" id="{0945BFA5-108B-31CA-0725-10FFCD56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827" b="-3"/>
          <a:stretch/>
        </p:blipFill>
        <p:spPr>
          <a:xfrm>
            <a:off x="7684008" y="10"/>
            <a:ext cx="4507992" cy="6863109"/>
          </a:xfrm>
          <a:prstGeom prst="rect">
            <a:avLst/>
          </a:prstGeom>
        </p:spPr>
      </p:pic>
      <p:pic>
        <p:nvPicPr>
          <p:cNvPr id="3" name="Grafik 2" descr="Ein Bild, das Elektrische Leitungen, Schrumpfschlauch, Stromversorgung, Elektronik enthält.&#10;&#10;KI-generierte Inhalte können fehlerhaft sein.">
            <a:extLst>
              <a:ext uri="{FF2B5EF4-FFF2-40B4-BE49-F238E27FC236}">
                <a16:creationId xmlns:a16="http://schemas.microsoft.com/office/drawing/2014/main" id="{530681D7-286D-8F85-D439-B593C58F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57"/>
          <a:stretch/>
        </p:blipFill>
        <p:spPr>
          <a:xfrm>
            <a:off x="7683499" y="-8627"/>
            <a:ext cx="5995231" cy="6894576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0462BD8-6C78-BDE1-FAD7-3873C794F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568" y="6177099"/>
            <a:ext cx="1456001" cy="1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08BE4-966A-2761-14C0-628081B0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078992"/>
            <a:ext cx="6388445" cy="2045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200" b="1" dirty="0">
                <a:latin typeface="Montserrat" pitchFamily="2" charset="0"/>
                <a:cs typeface="Arial"/>
              </a:rPr>
              <a:t>Herausforderungen</a:t>
            </a:r>
            <a:r>
              <a:rPr lang="de-DE" sz="3200" b="1" kern="1200" dirty="0">
                <a:latin typeface="Montserrat" pitchFamily="2" charset="0"/>
                <a:cs typeface="Arial"/>
              </a:rPr>
              <a:t> </a:t>
            </a:r>
            <a:r>
              <a:rPr lang="de-DE" sz="3200" b="1" dirty="0">
                <a:latin typeface="Montserrat" pitchFamily="2" charset="0"/>
                <a:cs typeface="Arial"/>
              </a:rPr>
              <a:t>im Berechtigungsmanagement</a:t>
            </a:r>
            <a:r>
              <a:rPr lang="de-DE" sz="3200" kern="1200" dirty="0">
                <a:latin typeface="Montserrat" pitchFamily="2" charset="0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41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67136-C70E-1CF0-1819-54BAB9975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2F85-F9BB-F65C-5199-DCF06554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078992"/>
            <a:ext cx="6272784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de-DE" sz="3200" b="1" kern="1200" dirty="0">
                <a:latin typeface="Montserrat" pitchFamily="2" charset="0"/>
                <a:cs typeface="Arial"/>
              </a:rPr>
              <a:t>Schleichend </a:t>
            </a:r>
            <a:r>
              <a:rPr lang="de-DE" sz="3200" b="1" dirty="0">
                <a:latin typeface="Montserrat" pitchFamily="2" charset="0"/>
                <a:cs typeface="Arial"/>
              </a:rPr>
              <a:t>entstehende</a:t>
            </a:r>
            <a:r>
              <a:rPr lang="de-DE" sz="3200" b="1" kern="1200" dirty="0">
                <a:latin typeface="Montserrat" pitchFamily="2" charset="0"/>
                <a:cs typeface="Arial"/>
              </a:rPr>
              <a:t> Kosten</a:t>
            </a:r>
            <a:r>
              <a:rPr lang="de-DE" sz="3200" b="1" dirty="0">
                <a:latin typeface="Montserrat" pitchFamily="2" charset="0"/>
                <a:cs typeface="Arial"/>
              </a:rPr>
              <a:t> durch ...</a:t>
            </a:r>
            <a:endParaRPr lang="de-DE" sz="3200" dirty="0">
              <a:latin typeface="Montserrat" pitchFamily="2" charset="0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83D8B-3D61-A248-16F7-325F1A44ABA1}"/>
              </a:ext>
            </a:extLst>
          </p:cNvPr>
          <p:cNvSpPr txBox="1"/>
          <p:nvPr/>
        </p:nvSpPr>
        <p:spPr>
          <a:xfrm>
            <a:off x="612648" y="3168000"/>
            <a:ext cx="6272784" cy="28254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ts val="500"/>
              </a:spcBef>
              <a:buFont typeface="Arial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hohen </a:t>
            </a:r>
            <a:r>
              <a:rPr lang="de-DE" sz="20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MANUELLEN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administrativen Aufwand 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285750" indent="-285750">
              <a:lnSpc>
                <a:spcPct val="114000"/>
              </a:lnSpc>
              <a:spcBef>
                <a:spcPts val="500"/>
              </a:spcBef>
              <a:buFont typeface="Arial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nicht erkannte oder nicht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mitigierte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 </a:t>
            </a:r>
            <a:r>
              <a:rPr lang="de-DE" sz="20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RISIKEN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 </a:t>
            </a:r>
          </a:p>
          <a:p>
            <a:pPr marL="285750" indent="-285750">
              <a:lnSpc>
                <a:spcPct val="114000"/>
              </a:lnSpc>
              <a:spcBef>
                <a:spcPts val="500"/>
              </a:spcBef>
              <a:buFont typeface="Arial,Sans-Serif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vernachlässigte Compliance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285750" indent="-285750">
              <a:lnSpc>
                <a:spcPct val="114000"/>
              </a:lnSpc>
              <a:spcBef>
                <a:spcPts val="500"/>
              </a:spcBef>
              <a:buFont typeface="Arial"/>
              <a:buChar char="•"/>
            </a:pPr>
            <a:r>
              <a:rPr lang="de-DE" sz="20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GERINGES POTENTIAL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für Innovation, Agilität und Flexibilität </a:t>
            </a:r>
          </a:p>
          <a:p>
            <a:pPr marL="285750" indent="-285750">
              <a:lnSpc>
                <a:spcPct val="114000"/>
              </a:lnSpc>
              <a:spcBef>
                <a:spcPts val="500"/>
              </a:spcBef>
              <a:buFont typeface="Arial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Wissensmonopole </a:t>
            </a:r>
            <a:r>
              <a:rPr lang="de-DE" sz="20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BEI EINZELNEN PERSONEN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statt skalierbarem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Know-How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pic>
        <p:nvPicPr>
          <p:cNvPr id="7" name="Content Placeholder 3" descr="A drawing of a building&#10;&#10;AI-generated content may be incorrect.">
            <a:extLst>
              <a:ext uri="{FF2B5EF4-FFF2-40B4-BE49-F238E27FC236}">
                <a16:creationId xmlns:a16="http://schemas.microsoft.com/office/drawing/2014/main" id="{43C9C1A2-150C-A533-5CDC-21B9CD34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5" r="-2" b="-2"/>
          <a:stretch/>
        </p:blipFill>
        <p:spPr>
          <a:xfrm>
            <a:off x="7684008" y="-94488"/>
            <a:ext cx="4507992" cy="6946392"/>
          </a:xfrm>
          <a:prstGeom prst="rect">
            <a:avLst/>
          </a:prstGeom>
        </p:spPr>
      </p:pic>
      <p:pic>
        <p:nvPicPr>
          <p:cNvPr id="3" name="Grafik 2" descr="Ein Bild, das Sanduhr, Stilllebenfotografie, Im Haus, Sitzen enthält.&#10;&#10;KI-generierte Inhalte können fehlerhaft sein.">
            <a:extLst>
              <a:ext uri="{FF2B5EF4-FFF2-40B4-BE49-F238E27FC236}">
                <a16:creationId xmlns:a16="http://schemas.microsoft.com/office/drawing/2014/main" id="{9D83A038-3920-ABFE-CAE0-625EA3A9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34" y="-100053"/>
            <a:ext cx="4702847" cy="7027332"/>
          </a:xfrm>
          <a:prstGeom prst="rect">
            <a:avLst/>
          </a:prstGeo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8490599-C777-4232-C87E-0F7405EAA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71568" y="6177099"/>
            <a:ext cx="1456001" cy="180000"/>
          </a:xfrm>
        </p:spPr>
      </p:pic>
    </p:spTree>
    <p:extLst>
      <p:ext uri="{BB962C8B-B14F-4D97-AF65-F5344CB8AC3E}">
        <p14:creationId xmlns:p14="http://schemas.microsoft.com/office/powerpoint/2010/main" val="400100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EF886-ADF2-A386-5986-F21930BC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800AD015-8037-E54E-8226-49721107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20703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Montserrat" pitchFamily="2" charset="0"/>
              </a:rPr>
              <a:t>Ihr Potential in Stunden durch unsere datenbasierte Lösung </a:t>
            </a:r>
            <a:br>
              <a:rPr lang="de-DE" sz="32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de-DE" sz="3200" b="1" dirty="0">
                <a:solidFill>
                  <a:schemeClr val="bg1"/>
                </a:solidFill>
                <a:latin typeface="Montserrat" pitchFamily="2" charset="0"/>
              </a:rPr>
              <a:t>erkennen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138F2A74-CB2C-A85F-1840-97E9BA379448}"/>
              </a:ext>
            </a:extLst>
          </p:cNvPr>
          <p:cNvSpPr>
            <a:spLocks noGrp="1"/>
          </p:cNvSpPr>
          <p:nvPr/>
        </p:nvSpPr>
        <p:spPr>
          <a:xfrm>
            <a:off x="2853665" y="2529011"/>
            <a:ext cx="11300623" cy="1536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0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5" name="Graphic 2" descr="Server with solid fill">
            <a:extLst>
              <a:ext uri="{FF2B5EF4-FFF2-40B4-BE49-F238E27FC236}">
                <a16:creationId xmlns:a16="http://schemas.microsoft.com/office/drawing/2014/main" id="{8D477FE3-4171-C0CF-60F4-4C3D3192F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8664" y="951288"/>
            <a:ext cx="914400" cy="914400"/>
          </a:xfrm>
          <a:prstGeom prst="rect">
            <a:avLst/>
          </a:prstGeom>
        </p:spPr>
      </p:pic>
      <p:pic>
        <p:nvPicPr>
          <p:cNvPr id="69" name="Content Placeholder 3" descr="A drawing of a building&#10;&#10;AI-generated content may be incorrect.">
            <a:extLst>
              <a:ext uri="{FF2B5EF4-FFF2-40B4-BE49-F238E27FC236}">
                <a16:creationId xmlns:a16="http://schemas.microsoft.com/office/drawing/2014/main" id="{9807EB22-56AF-35B1-6B83-C265268662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697" r="10085" b="1396"/>
          <a:stretch/>
        </p:blipFill>
        <p:spPr>
          <a:xfrm>
            <a:off x="3870621" y="10"/>
            <a:ext cx="8668512" cy="6857990"/>
          </a:xfrm>
          <a:prstGeom prst="rect">
            <a:avLst/>
          </a:prstGeom>
        </p:spPr>
      </p:pic>
      <p:sp>
        <p:nvSpPr>
          <p:cNvPr id="146" name="Oval 145">
            <a:extLst>
              <a:ext uri="{FF2B5EF4-FFF2-40B4-BE49-F238E27FC236}">
                <a16:creationId xmlns:a16="http://schemas.microsoft.com/office/drawing/2014/main" id="{BF6008D7-CCF9-507C-2507-B5D96D580A20}"/>
              </a:ext>
            </a:extLst>
          </p:cNvPr>
          <p:cNvSpPr/>
          <p:nvPr/>
        </p:nvSpPr>
        <p:spPr>
          <a:xfrm>
            <a:off x="5347607" y="1133092"/>
            <a:ext cx="4572000" cy="4572000"/>
          </a:xfrm>
          <a:prstGeom prst="ellipse">
            <a:avLst/>
          </a:prstGeom>
          <a:solidFill>
            <a:srgbClr val="0CA1A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D3ABCBB-1131-0131-1686-9B2F841F885D}"/>
              </a:ext>
            </a:extLst>
          </p:cNvPr>
          <p:cNvGrpSpPr/>
          <p:nvPr/>
        </p:nvGrpSpPr>
        <p:grpSpPr>
          <a:xfrm>
            <a:off x="5532913" y="1968943"/>
            <a:ext cx="1577900" cy="1222739"/>
            <a:chOff x="6830918" y="977618"/>
            <a:chExt cx="1577900" cy="1222739"/>
          </a:xfrm>
        </p:grpSpPr>
        <p:pic>
          <p:nvPicPr>
            <p:cNvPr id="73" name="Graphic 5" descr="Checklist with solid fill">
              <a:extLst>
                <a:ext uri="{FF2B5EF4-FFF2-40B4-BE49-F238E27FC236}">
                  <a16:creationId xmlns:a16="http://schemas.microsoft.com/office/drawing/2014/main" id="{B0F20343-48E2-768B-5D7E-AE5DA6F10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62801" y="977618"/>
              <a:ext cx="914400" cy="914400"/>
            </a:xfrm>
            <a:prstGeom prst="rect">
              <a:avLst/>
            </a:prstGeom>
          </p:spPr>
        </p:pic>
        <p:sp>
          <p:nvSpPr>
            <p:cNvPr id="81" name="TextBox 21">
              <a:extLst>
                <a:ext uri="{FF2B5EF4-FFF2-40B4-BE49-F238E27FC236}">
                  <a16:creationId xmlns:a16="http://schemas.microsoft.com/office/drawing/2014/main" id="{499CEA4E-33E4-7EA4-BB02-30BF93162925}"/>
                </a:ext>
              </a:extLst>
            </p:cNvPr>
            <p:cNvSpPr txBox="1"/>
            <p:nvPr/>
          </p:nvSpPr>
          <p:spPr>
            <a:xfrm>
              <a:off x="6830918" y="1892580"/>
              <a:ext cx="15779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Datenerfassung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00FC324-C13A-3894-FDEB-BA1AB733EADD}"/>
              </a:ext>
            </a:extLst>
          </p:cNvPr>
          <p:cNvGrpSpPr/>
          <p:nvPr/>
        </p:nvGrpSpPr>
        <p:grpSpPr>
          <a:xfrm>
            <a:off x="6703708" y="4026470"/>
            <a:ext cx="1859509" cy="1324667"/>
            <a:chOff x="7832243" y="3555835"/>
            <a:chExt cx="1859509" cy="1324667"/>
          </a:xfrm>
        </p:grpSpPr>
        <p:pic>
          <p:nvPicPr>
            <p:cNvPr id="77" name="Graphic 3" descr="Research with solid fill">
              <a:extLst>
                <a:ext uri="{FF2B5EF4-FFF2-40B4-BE49-F238E27FC236}">
                  <a16:creationId xmlns:a16="http://schemas.microsoft.com/office/drawing/2014/main" id="{6A2A1F1C-2DD6-E53C-13A9-1D86B5288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7352" y="3557156"/>
              <a:ext cx="914400" cy="914400"/>
            </a:xfrm>
            <a:prstGeom prst="rect">
              <a:avLst/>
            </a:prstGeom>
          </p:spPr>
        </p:pic>
        <p:pic>
          <p:nvPicPr>
            <p:cNvPr id="79" name="Graphic 6" descr="Scatterplot with solid fill">
              <a:extLst>
                <a:ext uri="{FF2B5EF4-FFF2-40B4-BE49-F238E27FC236}">
                  <a16:creationId xmlns:a16="http://schemas.microsoft.com/office/drawing/2014/main" id="{23051D85-E0A3-7EDE-2407-00191C124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32243" y="3555835"/>
              <a:ext cx="914400" cy="914400"/>
            </a:xfrm>
            <a:prstGeom prst="rect">
              <a:avLst/>
            </a:prstGeom>
          </p:spPr>
        </p:pic>
        <p:sp>
          <p:nvSpPr>
            <p:cNvPr id="83" name="TextBox 24">
              <a:extLst>
                <a:ext uri="{FF2B5EF4-FFF2-40B4-BE49-F238E27FC236}">
                  <a16:creationId xmlns:a16="http://schemas.microsoft.com/office/drawing/2014/main" id="{23A28704-C8B6-93E8-0085-CFB7EB61F8F1}"/>
                </a:ext>
              </a:extLst>
            </p:cNvPr>
            <p:cNvSpPr txBox="1"/>
            <p:nvPr/>
          </p:nvSpPr>
          <p:spPr>
            <a:xfrm>
              <a:off x="8067846" y="4565921"/>
              <a:ext cx="1360185" cy="31458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Data Science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34FC547-2D39-6C84-2BAD-58A4B978DF2C}"/>
              </a:ext>
            </a:extLst>
          </p:cNvPr>
          <p:cNvGrpSpPr/>
          <p:nvPr/>
        </p:nvGrpSpPr>
        <p:grpSpPr>
          <a:xfrm>
            <a:off x="7988415" y="1946051"/>
            <a:ext cx="1829632" cy="1217315"/>
            <a:chOff x="9350682" y="978354"/>
            <a:chExt cx="1829632" cy="1217315"/>
          </a:xfrm>
        </p:grpSpPr>
        <p:sp>
          <p:nvSpPr>
            <p:cNvPr id="82" name="TextBox 22">
              <a:extLst>
                <a:ext uri="{FF2B5EF4-FFF2-40B4-BE49-F238E27FC236}">
                  <a16:creationId xmlns:a16="http://schemas.microsoft.com/office/drawing/2014/main" id="{2FF7A4DD-8265-AE46-BCFF-DCC96DE15AD5}"/>
                </a:ext>
              </a:extLst>
            </p:cNvPr>
            <p:cNvSpPr txBox="1"/>
            <p:nvPr/>
          </p:nvSpPr>
          <p:spPr>
            <a:xfrm>
              <a:off x="9350682" y="1887892"/>
              <a:ext cx="1829632" cy="30777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Datenbereinigung</a:t>
              </a:r>
            </a:p>
          </p:txBody>
        </p:sp>
        <p:pic>
          <p:nvPicPr>
            <p:cNvPr id="88" name="Graphic 87" descr="Server with solid fill">
              <a:extLst>
                <a:ext uri="{FF2B5EF4-FFF2-40B4-BE49-F238E27FC236}">
                  <a16:creationId xmlns:a16="http://schemas.microsoft.com/office/drawing/2014/main" id="{D2F6AA46-DB55-4941-46D4-7761B2F24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09389" y="978354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Graphic 2" descr="Unlock with solid fill">
            <a:extLst>
              <a:ext uri="{FF2B5EF4-FFF2-40B4-BE49-F238E27FC236}">
                <a16:creationId xmlns:a16="http://schemas.microsoft.com/office/drawing/2014/main" id="{F1E3BC3F-0BE8-4039-D589-4CE8E27AD2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3684" y="2948171"/>
            <a:ext cx="749005" cy="701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AE7FF23-8575-7202-FE23-BDDBBFBDE9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03543" y="6173238"/>
            <a:ext cx="1468423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3D34C-30AC-9EAB-C4F6-05CC25880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393A-2E6A-D788-C68C-AA7DC1AC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200" b="1" dirty="0">
                <a:latin typeface="Montserrat" pitchFamily="2" charset="0"/>
                <a:cs typeface="Arial"/>
              </a:rPr>
              <a:t>Potentiale identifizieren &amp; realisieren </a:t>
            </a:r>
          </a:p>
        </p:txBody>
      </p:sp>
      <p:pic>
        <p:nvPicPr>
          <p:cNvPr id="5" name="Picture 4" descr="A white cubes floating in the air&#10;&#10;AI-generated content may be incorrect.">
            <a:extLst>
              <a:ext uri="{FF2B5EF4-FFF2-40B4-BE49-F238E27FC236}">
                <a16:creationId xmlns:a16="http://schemas.microsoft.com/office/drawing/2014/main" id="{E865D952-7503-4C96-7EB1-FAA8FBA6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827" b="-3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pic>
        <p:nvPicPr>
          <p:cNvPr id="7" name="Content Placeholder 3" descr="A drawing of a building&#10;&#10;AI-generated content may be incorrect.">
            <a:extLst>
              <a:ext uri="{FF2B5EF4-FFF2-40B4-BE49-F238E27FC236}">
                <a16:creationId xmlns:a16="http://schemas.microsoft.com/office/drawing/2014/main" id="{4990EE1F-E490-A437-B658-4E109563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75" r="-2" b="-2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  <p:sp>
        <p:nvSpPr>
          <p:cNvPr id="13" name="TextBox 65">
            <a:extLst>
              <a:ext uri="{FF2B5EF4-FFF2-40B4-BE49-F238E27FC236}">
                <a16:creationId xmlns:a16="http://schemas.microsoft.com/office/drawing/2014/main" id="{6A2F4BA0-BF77-D052-76EA-B2F46DBEEB10}"/>
              </a:ext>
            </a:extLst>
          </p:cNvPr>
          <p:cNvSpPr txBox="1"/>
          <p:nvPr/>
        </p:nvSpPr>
        <p:spPr>
          <a:xfrm>
            <a:off x="612000" y="2880000"/>
            <a:ext cx="6153476" cy="3259867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2412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	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B</a:t>
            </a:r>
            <a:r>
              <a:rPr lang="de-DE" sz="2000" kern="12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essere Security &amp; Compliance</a:t>
            </a:r>
          </a:p>
          <a:p>
            <a:pPr defTabSz="102412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	Höhere</a:t>
            </a:r>
            <a:r>
              <a:rPr lang="de-DE" sz="2000" kern="12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Effizienz</a:t>
            </a:r>
            <a:endParaRPr lang="de-DE" sz="2000" kern="12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defTabSz="102412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	Niedrigere Kosten</a:t>
            </a:r>
            <a:endParaRPr lang="de-DE" sz="2000" kern="12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defTabSz="102412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	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Bessere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Governance</a:t>
            </a:r>
            <a:r>
              <a:rPr lang="de-DE" sz="2000" kern="12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&amp;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Risiko</a:t>
            </a:r>
            <a:r>
              <a:rPr lang="de-DE" sz="2000" kern="12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Management</a:t>
            </a:r>
          </a:p>
          <a:p>
            <a:pPr defTabSz="102412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kern="12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	Positivere User Experience</a:t>
            </a:r>
          </a:p>
          <a:p>
            <a:pPr marL="118110" defTabSz="1024128">
              <a:spcBef>
                <a:spcPts val="672"/>
              </a:spcBef>
            </a:pPr>
            <a:endParaRPr lang="de-DE" sz="1100" b="1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pic>
        <p:nvPicPr>
          <p:cNvPr id="4" name="Grafik 3" descr="Ein Bild, das Farbigkeit, Kreis, Ball, Kunst enthält.&#10;&#10;KI-generierte Inhalte können fehlerhaft sein.">
            <a:extLst>
              <a:ext uri="{FF2B5EF4-FFF2-40B4-BE49-F238E27FC236}">
                <a16:creationId xmlns:a16="http://schemas.microsoft.com/office/drawing/2014/main" id="{3DF8E9D3-3560-53E8-01AD-F2C058E03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334" y="-61576"/>
            <a:ext cx="4672060" cy="701193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707E4D2-2F25-403C-338F-665D0FF3CB55}"/>
              </a:ext>
            </a:extLst>
          </p:cNvPr>
          <p:cNvSpPr/>
          <p:nvPr/>
        </p:nvSpPr>
        <p:spPr>
          <a:xfrm>
            <a:off x="911144" y="4702458"/>
            <a:ext cx="504000" cy="50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8AAC2D9-123E-02F0-6653-856E18736FFF}"/>
              </a:ext>
            </a:extLst>
          </p:cNvPr>
          <p:cNvSpPr/>
          <p:nvPr/>
        </p:nvSpPr>
        <p:spPr>
          <a:xfrm>
            <a:off x="905047" y="3490338"/>
            <a:ext cx="504000" cy="50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3F7DDB-ACD1-52FB-0C96-B6D445A0B87A}"/>
              </a:ext>
            </a:extLst>
          </p:cNvPr>
          <p:cNvSpPr/>
          <p:nvPr/>
        </p:nvSpPr>
        <p:spPr>
          <a:xfrm>
            <a:off x="906420" y="4092852"/>
            <a:ext cx="504000" cy="50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7E544AA-347D-DA52-B364-B9FC4F4B181D}"/>
              </a:ext>
            </a:extLst>
          </p:cNvPr>
          <p:cNvSpPr/>
          <p:nvPr/>
        </p:nvSpPr>
        <p:spPr>
          <a:xfrm>
            <a:off x="901398" y="2850805"/>
            <a:ext cx="504000" cy="50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Geld Silhouette">
            <a:extLst>
              <a:ext uri="{FF2B5EF4-FFF2-40B4-BE49-F238E27FC236}">
                <a16:creationId xmlns:a16="http://schemas.microsoft.com/office/drawing/2014/main" id="{351D7A59-49A5-BE2E-F0DB-6A4839B1C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779" y="4107121"/>
            <a:ext cx="468000" cy="468000"/>
          </a:xfrm>
          <a:prstGeom prst="rect">
            <a:avLst/>
          </a:prstGeom>
        </p:spPr>
      </p:pic>
      <p:pic>
        <p:nvPicPr>
          <p:cNvPr id="12" name="Grafik 11" descr="Pfeil Kreis Silhouette">
            <a:extLst>
              <a:ext uri="{FF2B5EF4-FFF2-40B4-BE49-F238E27FC236}">
                <a16:creationId xmlns:a16="http://schemas.microsoft.com/office/drawing/2014/main" id="{F26ED129-B7F8-F602-8052-E9C86A3D9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7973" y="3516627"/>
            <a:ext cx="468000" cy="468000"/>
          </a:xfrm>
          <a:prstGeom prst="rect">
            <a:avLst/>
          </a:prstGeom>
        </p:spPr>
      </p:pic>
      <p:pic>
        <p:nvPicPr>
          <p:cNvPr id="14" name="Grafik 13" descr="Schild Häkchen Silhouette">
            <a:extLst>
              <a:ext uri="{FF2B5EF4-FFF2-40B4-BE49-F238E27FC236}">
                <a16:creationId xmlns:a16="http://schemas.microsoft.com/office/drawing/2014/main" id="{FEAD2DC0-36D4-7C23-DC26-DE958DC7D5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6602" y="2871581"/>
            <a:ext cx="468000" cy="468000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E840A39A-310F-7262-014F-E619FC24B24D}"/>
              </a:ext>
            </a:extLst>
          </p:cNvPr>
          <p:cNvSpPr/>
          <p:nvPr/>
        </p:nvSpPr>
        <p:spPr>
          <a:xfrm>
            <a:off x="918196" y="5292730"/>
            <a:ext cx="504000" cy="50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Lächelnde Gesichtskontur Silhouette">
            <a:extLst>
              <a:ext uri="{FF2B5EF4-FFF2-40B4-BE49-F238E27FC236}">
                <a16:creationId xmlns:a16="http://schemas.microsoft.com/office/drawing/2014/main" id="{7CEFB132-BAC9-327B-AF28-0C881CC6EF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1747" y="5367366"/>
            <a:ext cx="360000" cy="360000"/>
          </a:xfrm>
          <a:prstGeom prst="rect">
            <a:avLst/>
          </a:prstGeom>
        </p:spPr>
      </p:pic>
      <p:pic>
        <p:nvPicPr>
          <p:cNvPr id="24" name="Grafik 23" descr="Lupe Silhouette">
            <a:extLst>
              <a:ext uri="{FF2B5EF4-FFF2-40B4-BE49-F238E27FC236}">
                <a16:creationId xmlns:a16="http://schemas.microsoft.com/office/drawing/2014/main" id="{6D467D12-29E0-7226-637D-68D4A6BDBA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0487" y="4757786"/>
            <a:ext cx="396000" cy="396000"/>
          </a:xfrm>
          <a:prstGeom prst="rect">
            <a:avLst/>
          </a:prstGeom>
        </p:spPr>
      </p:pic>
      <p:pic>
        <p:nvPicPr>
          <p:cNvPr id="25" name="Content Placeholder 7">
            <a:extLst>
              <a:ext uri="{FF2B5EF4-FFF2-40B4-BE49-F238E27FC236}">
                <a16:creationId xmlns:a16="http://schemas.microsoft.com/office/drawing/2014/main" id="{ACD031AB-3FD4-9452-0FF1-00ECC9D5D8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1568" y="6177099"/>
            <a:ext cx="1456001" cy="180000"/>
          </a:xfrm>
          <a:prstGeom prst="rect">
            <a:avLst/>
          </a:prstGeom>
        </p:spPr>
      </p:pic>
      <p:pic>
        <p:nvPicPr>
          <p:cNvPr id="15" name="Graphic 19" descr="Unlock with solid fill">
            <a:extLst>
              <a:ext uri="{FF2B5EF4-FFF2-40B4-BE49-F238E27FC236}">
                <a16:creationId xmlns:a16="http://schemas.microsoft.com/office/drawing/2014/main" id="{29A1820F-6595-6E9A-22D2-38BC5E5948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63822" y="3172637"/>
            <a:ext cx="1619955" cy="16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7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AD7F7-AA14-23B4-BCB4-463F8E0F5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" descr="A drawing of a building&#10;&#10;AI-generated content may be incorrect.">
            <a:extLst>
              <a:ext uri="{FF2B5EF4-FFF2-40B4-BE49-F238E27FC236}">
                <a16:creationId xmlns:a16="http://schemas.microsoft.com/office/drawing/2014/main" id="{6C44A41B-CBF9-705E-BF10-CD87E89F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07" b="201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00B98EA9-65CD-FC2E-9756-DC7C6D9E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604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Montserrat" pitchFamily="2" charset="0"/>
                <a:cs typeface="Arial"/>
              </a:rPr>
              <a:t>Ergebnisse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3B3CB88-6A56-3A67-D089-ADFED3AF29E2}"/>
              </a:ext>
            </a:extLst>
          </p:cNvPr>
          <p:cNvSpPr/>
          <p:nvPr/>
        </p:nvSpPr>
        <p:spPr>
          <a:xfrm>
            <a:off x="7768193" y="4272986"/>
            <a:ext cx="1836000" cy="183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CA1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14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B60206-C868-DC72-3A03-3D388A5C0265}"/>
              </a:ext>
            </a:extLst>
          </p:cNvPr>
          <p:cNvSpPr/>
          <p:nvPr/>
        </p:nvSpPr>
        <p:spPr>
          <a:xfrm>
            <a:off x="1953297" y="2188568"/>
            <a:ext cx="1692000" cy="169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CA1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3D035A-1136-8E74-D190-E5FE16F627C1}"/>
              </a:ext>
            </a:extLst>
          </p:cNvPr>
          <p:cNvSpPr/>
          <p:nvPr/>
        </p:nvSpPr>
        <p:spPr>
          <a:xfrm>
            <a:off x="1269558" y="4403077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CA1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14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8935CD7-C97E-17ED-CFC8-CE6FA53E5B7C}"/>
              </a:ext>
            </a:extLst>
          </p:cNvPr>
          <p:cNvSpPr/>
          <p:nvPr/>
        </p:nvSpPr>
        <p:spPr>
          <a:xfrm>
            <a:off x="4093945" y="3787210"/>
            <a:ext cx="1944000" cy="1944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CA1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1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AB2BB2-7483-A35F-07AE-3B23CF4146ED}"/>
              </a:ext>
            </a:extLst>
          </p:cNvPr>
          <p:cNvSpPr/>
          <p:nvPr/>
        </p:nvSpPr>
        <p:spPr>
          <a:xfrm>
            <a:off x="10463891" y="4952998"/>
            <a:ext cx="1211037" cy="1564824"/>
          </a:xfrm>
          <a:prstGeom prst="rect">
            <a:avLst/>
          </a:prstGeom>
          <a:solidFill>
            <a:schemeClr val="bg1"/>
          </a:solidFill>
          <a:ln>
            <a:solidFill>
              <a:srgbClr val="27A1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fik 2" descr="Ein Bild, das Muster, nähen, Pixel enthält.&#10;&#10;KI-generierte Inhalte können fehlerhaft sein.">
            <a:extLst>
              <a:ext uri="{FF2B5EF4-FFF2-40B4-BE49-F238E27FC236}">
                <a16:creationId xmlns:a16="http://schemas.microsoft.com/office/drawing/2014/main" id="{35595F0B-F1B5-7B6D-8478-4C873946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959" y="4964484"/>
            <a:ext cx="1191547" cy="121408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98E8F4D-8E48-0819-29B9-876D89EB0350}"/>
              </a:ext>
            </a:extLst>
          </p:cNvPr>
          <p:cNvSpPr/>
          <p:nvPr/>
        </p:nvSpPr>
        <p:spPr>
          <a:xfrm>
            <a:off x="10470697" y="6191249"/>
            <a:ext cx="1197426" cy="319767"/>
          </a:xfrm>
          <a:prstGeom prst="rect">
            <a:avLst/>
          </a:prstGeom>
          <a:solidFill>
            <a:srgbClr val="0CA1A7"/>
          </a:solidFill>
          <a:ln>
            <a:solidFill>
              <a:srgbClr val="0CA1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Potential-Analyse buchen</a:t>
            </a:r>
            <a:endParaRPr lang="en-US" sz="1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B44B0-EB18-6DFB-3C19-BD8EE03A18CC}"/>
              </a:ext>
            </a:extLst>
          </p:cNvPr>
          <p:cNvSpPr txBox="1"/>
          <p:nvPr/>
        </p:nvSpPr>
        <p:spPr>
          <a:xfrm>
            <a:off x="1348521" y="4861251"/>
            <a:ext cx="14584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ROI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algn="ctr"/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&lt; 9 Monaten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E0512-F45D-5D2D-B3EC-E5657B2B72C6}"/>
              </a:ext>
            </a:extLst>
          </p:cNvPr>
          <p:cNvSpPr txBox="1"/>
          <p:nvPr/>
        </p:nvSpPr>
        <p:spPr>
          <a:xfrm>
            <a:off x="2100023" y="2605360"/>
            <a:ext cx="140871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Rollen-reduzierung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bis 60%</a:t>
            </a:r>
            <a:endParaRPr lang="de-DE" sz="16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95F6A-A535-32B3-548D-F82D0E69266D}"/>
              </a:ext>
            </a:extLst>
          </p:cNvPr>
          <p:cNvSpPr txBox="1"/>
          <p:nvPr/>
        </p:nvSpPr>
        <p:spPr>
          <a:xfrm>
            <a:off x="4163712" y="4466822"/>
            <a:ext cx="16668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50 % weniger IAM Kosten</a:t>
            </a:r>
            <a:endParaRPr lang="de-D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9BD68-6D20-6AE2-9732-393082D023DD}"/>
              </a:ext>
            </a:extLst>
          </p:cNvPr>
          <p:cNvSpPr txBox="1"/>
          <p:nvPr/>
        </p:nvSpPr>
        <p:spPr>
          <a:xfrm>
            <a:off x="7884440" y="4813542"/>
            <a:ext cx="15891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SoD</a:t>
            </a: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-Konflikte drastisch reduziert</a:t>
            </a:r>
            <a:endParaRPr lang="de-DE" sz="16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55BE05-4EEC-D7B3-B927-1914B4767940}"/>
              </a:ext>
            </a:extLst>
          </p:cNvPr>
          <p:cNvSpPr/>
          <p:nvPr/>
        </p:nvSpPr>
        <p:spPr>
          <a:xfrm>
            <a:off x="6190659" y="2324190"/>
            <a:ext cx="1692000" cy="169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CA1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E8136-3368-C279-1DF7-8D9030E3557D}"/>
              </a:ext>
            </a:extLst>
          </p:cNvPr>
          <p:cNvSpPr txBox="1"/>
          <p:nvPr/>
        </p:nvSpPr>
        <p:spPr>
          <a:xfrm>
            <a:off x="6309027" y="2723547"/>
            <a:ext cx="14633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Audit </a:t>
            </a:r>
            <a:r>
              <a:rPr lang="de-DE" sz="1600" b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Readiness</a:t>
            </a: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in &lt; 30 Tagen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3F0CD2-735D-F3EF-3B9C-07A0C69295F6}"/>
              </a:ext>
            </a:extLst>
          </p:cNvPr>
          <p:cNvSpPr/>
          <p:nvPr/>
        </p:nvSpPr>
        <p:spPr>
          <a:xfrm>
            <a:off x="9115339" y="1671902"/>
            <a:ext cx="1800000" cy="180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CA1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E9227-36E1-8359-E01D-EF096945D504}"/>
              </a:ext>
            </a:extLst>
          </p:cNvPr>
          <p:cNvSpPr txBox="1"/>
          <p:nvPr/>
        </p:nvSpPr>
        <p:spPr>
          <a:xfrm>
            <a:off x="9233707" y="2124422"/>
            <a:ext cx="15689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bis zu 37% gesteigerte Produktivität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A57DBB-BBAE-519C-C5B3-656EA9041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3543" y="6173238"/>
            <a:ext cx="1468423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74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Breitbild</PresentationFormat>
  <Paragraphs>62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Herausforderungen im Berechtigungsmanagement </vt:lpstr>
      <vt:lpstr>Schleichend entstehende Kosten durch ...</vt:lpstr>
      <vt:lpstr>Ihr Potential in Stunden durch unsere datenbasierte Lösung  erkennen</vt:lpstr>
      <vt:lpstr>Potentiale identifizieren &amp; realisieren </vt:lpstr>
      <vt:lpstr>Ergebnisse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JS</dc:creator>
  <cp:lastModifiedBy>Jana Schröder</cp:lastModifiedBy>
  <cp:revision>71</cp:revision>
  <dcterms:created xsi:type="dcterms:W3CDTF">2025-04-30T07:51:06Z</dcterms:created>
  <dcterms:modified xsi:type="dcterms:W3CDTF">2025-05-13T13:38:41Z</dcterms:modified>
</cp:coreProperties>
</file>